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56"/>
  </p:notesMasterIdLst>
  <p:sldIdLst>
    <p:sldId id="660" r:id="rId5"/>
    <p:sldId id="815" r:id="rId6"/>
    <p:sldId id="735" r:id="rId7"/>
    <p:sldId id="634" r:id="rId8"/>
    <p:sldId id="632" r:id="rId9"/>
    <p:sldId id="637" r:id="rId10"/>
    <p:sldId id="636" r:id="rId11"/>
    <p:sldId id="635" r:id="rId12"/>
    <p:sldId id="631" r:id="rId13"/>
    <p:sldId id="630" r:id="rId14"/>
    <p:sldId id="790" r:id="rId15"/>
    <p:sldId id="791" r:id="rId16"/>
    <p:sldId id="792" r:id="rId17"/>
    <p:sldId id="793" r:id="rId18"/>
    <p:sldId id="794" r:id="rId19"/>
    <p:sldId id="795" r:id="rId20"/>
    <p:sldId id="796" r:id="rId21"/>
    <p:sldId id="797" r:id="rId22"/>
    <p:sldId id="798" r:id="rId23"/>
    <p:sldId id="799" r:id="rId24"/>
    <p:sldId id="800" r:id="rId25"/>
    <p:sldId id="801" r:id="rId26"/>
    <p:sldId id="802" r:id="rId27"/>
    <p:sldId id="803" r:id="rId28"/>
    <p:sldId id="641" r:id="rId29"/>
    <p:sldId id="640" r:id="rId30"/>
    <p:sldId id="639" r:id="rId31"/>
    <p:sldId id="648" r:id="rId32"/>
    <p:sldId id="653" r:id="rId33"/>
    <p:sldId id="654" r:id="rId34"/>
    <p:sldId id="658" r:id="rId35"/>
    <p:sldId id="657" r:id="rId36"/>
    <p:sldId id="736" r:id="rId37"/>
    <p:sldId id="649" r:id="rId38"/>
    <p:sldId id="650" r:id="rId39"/>
    <p:sldId id="651" r:id="rId40"/>
    <p:sldId id="652" r:id="rId41"/>
    <p:sldId id="806" r:id="rId42"/>
    <p:sldId id="807" r:id="rId43"/>
    <p:sldId id="808" r:id="rId44"/>
    <p:sldId id="809" r:id="rId45"/>
    <p:sldId id="814" r:id="rId46"/>
    <p:sldId id="816" r:id="rId47"/>
    <p:sldId id="817" r:id="rId48"/>
    <p:sldId id="811" r:id="rId49"/>
    <p:sldId id="812" r:id="rId50"/>
    <p:sldId id="560" r:id="rId51"/>
    <p:sldId id="655" r:id="rId52"/>
    <p:sldId id="642" r:id="rId53"/>
    <p:sldId id="671" r:id="rId54"/>
    <p:sldId id="274" r:id="rId5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9"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CDDD"/>
    <a:srgbClr val="C3D69B"/>
    <a:srgbClr val="FDD5B5"/>
    <a:srgbClr val="00BE6D"/>
    <a:srgbClr val="000000"/>
    <a:srgbClr val="FFFFFF"/>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125" autoAdjust="0"/>
    <p:restoredTop sz="72080"/>
  </p:normalViewPr>
  <p:slideViewPr>
    <p:cSldViewPr>
      <p:cViewPr varScale="1">
        <p:scale>
          <a:sx n="75" d="100"/>
          <a:sy n="75" d="100"/>
        </p:scale>
        <p:origin x="1016" y="184"/>
      </p:cViewPr>
      <p:guideLst>
        <p:guide orient="horz" pos="2909"/>
        <p:guide pos="2160"/>
      </p:guideLst>
    </p:cSldViewPr>
  </p:slideViewPr>
  <p:notesTextViewPr>
    <p:cViewPr>
      <p:scale>
        <a:sx n="3" d="2"/>
        <a:sy n="3" d="2"/>
      </p:scale>
      <p:origin x="0" y="0"/>
    </p:cViewPr>
  </p:notesText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97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734" y="1"/>
            <a:ext cx="3037840" cy="466972"/>
          </a:xfrm>
          <a:prstGeom prst="rect">
            <a:avLst/>
          </a:prstGeom>
        </p:spPr>
        <p:txBody>
          <a:bodyPr vert="horz" lIns="91440" tIns="45720" rIns="91440" bIns="45720" rtlCol="0"/>
          <a:lstStyle>
            <a:lvl1pPr algn="r">
              <a:defRPr sz="1200"/>
            </a:lvl1pPr>
          </a:lstStyle>
          <a:p>
            <a:fld id="{BCBC1FFD-179D-4078-A93E-5F5428BAE1E9}" type="datetimeFigureOut">
              <a:rPr lang="en-US" smtClean="0"/>
              <a:t>11/26/23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73894"/>
            <a:ext cx="5608320" cy="366045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429"/>
            <a:ext cx="3037840" cy="46697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734" y="8829429"/>
            <a:ext cx="3037840" cy="466971"/>
          </a:xfrm>
          <a:prstGeom prst="rect">
            <a:avLst/>
          </a:prstGeom>
        </p:spPr>
        <p:txBody>
          <a:bodyPr vert="horz" lIns="91440" tIns="45720" rIns="91440" bIns="45720" rtlCol="0" anchor="b"/>
          <a:lstStyle>
            <a:lvl1pPr algn="r">
              <a:defRPr sz="1200"/>
            </a:lvl1pPr>
          </a:lstStyle>
          <a:p>
            <a:fld id="{37D0D870-35D1-4870-A79A-C5939EFEC137}" type="slidenum">
              <a:rPr lang="en-US" smtClean="0"/>
              <a:t>‹#›</a:t>
            </a:fld>
            <a:endParaRPr lang="en-US"/>
          </a:p>
        </p:txBody>
      </p:sp>
    </p:spTree>
    <p:extLst>
      <p:ext uri="{BB962C8B-B14F-4D97-AF65-F5344CB8AC3E}">
        <p14:creationId xmlns:p14="http://schemas.microsoft.com/office/powerpoint/2010/main" val="352322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zerocodelearning.com/login"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participants.eruditus.com/courses/533/files/60374/download?download_frd=1" TargetMode="External"/><Relationship Id="rId5" Type="http://schemas.openxmlformats.org/officeDocument/2006/relationships/hyperlink" Target="https://participants.eruditus.com/courses/533/files/60374?wrap=1" TargetMode="External"/><Relationship Id="rId4" Type="http://schemas.openxmlformats.org/officeDocument/2006/relationships/hyperlink" Target="mailto:programme.support@eruditus.com"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zerocodelearning.com/login"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participants.eruditus.com/courses/533/files/60374/download?download_frd=1" TargetMode="External"/><Relationship Id="rId5" Type="http://schemas.openxmlformats.org/officeDocument/2006/relationships/hyperlink" Target="https://participants.eruditus.com/courses/533/files/60374?wrap=1" TargetMode="External"/><Relationship Id="rId4" Type="http://schemas.openxmlformats.org/officeDocument/2006/relationships/hyperlink" Target="mailto:programme.support@eruditus.com"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1</a:t>
            </a:fld>
            <a:endParaRPr lang="en-US"/>
          </a:p>
        </p:txBody>
      </p:sp>
    </p:spTree>
    <p:extLst>
      <p:ext uri="{BB962C8B-B14F-4D97-AF65-F5344CB8AC3E}">
        <p14:creationId xmlns:p14="http://schemas.microsoft.com/office/powerpoint/2010/main" val="102950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Now for the Kano Model/Method.</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Each of the features are classified based upon this matrix, starting from the lower right and going counter-clockwise: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Mandatory Features </a:t>
            </a:r>
            <a:r>
              <a:rPr lang="en-US" sz="1200" dirty="0">
                <a:effectLst/>
                <a:latin typeface="Calibri" panose="020F0502020204030204" pitchFamily="34" charset="0"/>
                <a:ea typeface="Calibri" panose="020F0502020204030204" pitchFamily="34" charset="0"/>
                <a:cs typeface="Times New Roman" panose="02020603050405020304" pitchFamily="18" charset="0"/>
              </a:rPr>
              <a:t>– No matter how well the product meets the need, the customer expects it to be part of the product. Example, a decent braking system, wheels and an engine in a car. Think of these items as what you must have to be considered a car when you strip away the other features in a Disruptive Reverse Positioning exercise.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Performance Features </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 better the product is at meeting the need the better the customer likes the product. Quality attributes of the product, for example, the camera in the cellphone.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Delighters</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 If the product fails to include this, the customer is not unhappy. But while its absence does not cause dissatisfaction, its presence will increase customer satisfaction. For example, the touchscreen in the original iPhone. It showed what a cellphone could be.</a:t>
            </a:r>
          </a:p>
          <a:p>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Indifferent</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 Consumers do not care about this feature one way or another. The feature produces neither satisfaction or dissatisfaction regardless of whether it is in the product. Think of these items as potential items to remove in a Reverse positioning exercise.</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833698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sz="1200" b="0" dirty="0">
              <a:latin typeface="+mn-lt"/>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106246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16613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060060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622887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824712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17176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977655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363239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4111684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Note that we are still in the design phase. This week we focus on Market Research to help guide your product development.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484278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840891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13307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771306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786973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670895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Delighters are great to help with Disruptive Breakaway positioning. Though over time, delighters have a way of transitioning to Mandatory requirements. The example provided in the lectures was of airbags in cars. A great safety feature that was a breakaway feature when it came out. Now, due to government requirements, it is a mandatory feature.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Similarly, if you were going to come out with a new cellphone today it requires a touchscreen . . . Until the next delighter that may displace it, perhaps voice recognition?</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191841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The standardized Kano questionnaire proposes two questions that need to be answered for every feature. The functional questions </a:t>
            </a:r>
            <a:r>
              <a:rPr lang="en-US" sz="1200" b="1" i="0" u="none" strike="noStrike" cap="none" dirty="0">
                <a:solidFill>
                  <a:schemeClr val="dk1"/>
                </a:solidFill>
                <a:effectLst/>
                <a:latin typeface="Calibri"/>
                <a:ea typeface="Calibri"/>
                <a:cs typeface="Calibri"/>
                <a:sym typeface="Calibri"/>
              </a:rPr>
              <a:t>measure users' reaction to the feature being present</a:t>
            </a:r>
            <a:r>
              <a:rPr lang="en-US" sz="1200" b="0" i="0" u="none" strike="noStrike" cap="none" dirty="0">
                <a:solidFill>
                  <a:schemeClr val="dk1"/>
                </a:solidFill>
                <a:effectLst/>
                <a:latin typeface="Calibri"/>
                <a:ea typeface="Calibri"/>
                <a:cs typeface="Calibri"/>
                <a:sym typeface="Calibri"/>
              </a:rPr>
              <a:t>. The dysfunctional question measures users' reaction to a product that lacks the feature in question.</a:t>
            </a:r>
          </a:p>
          <a:p>
            <a:endParaRPr lang="en-US" sz="1200" b="0" i="0" u="none" strike="noStrike" cap="none" dirty="0">
              <a:solidFill>
                <a:schemeClr val="dk1"/>
              </a:solidFill>
              <a:effectLst/>
              <a:latin typeface="Calibri"/>
              <a:ea typeface="Calibri" panose="020F0502020204030204" pitchFamily="34" charset="0"/>
              <a:cs typeface="Calibri"/>
              <a:sym typeface="Calibri"/>
            </a:endParaRPr>
          </a:p>
          <a:p>
            <a:r>
              <a:rPr lang="en-US" sz="1200" b="0" i="0" u="none" strike="noStrike" cap="none" dirty="0">
                <a:solidFill>
                  <a:schemeClr val="dk1"/>
                </a:solidFill>
                <a:effectLst/>
                <a:latin typeface="Calibri"/>
                <a:ea typeface="Calibri" panose="020F0502020204030204" pitchFamily="34" charset="0"/>
                <a:cs typeface="Calibri"/>
                <a:sym typeface="Calibri"/>
              </a:rPr>
              <a:t>How to run studies using the Kano Method:</a:t>
            </a:r>
          </a:p>
          <a:p>
            <a:endParaRPr lang="en-US" sz="1200" b="0" i="0" u="none" strike="noStrike" cap="none" dirty="0">
              <a:solidFill>
                <a:schemeClr val="dk1"/>
              </a:solidFill>
              <a:effectLst/>
              <a:latin typeface="Calibri"/>
              <a:ea typeface="Calibri" panose="020F0502020204030204" pitchFamily="34" charset="0"/>
              <a:cs typeface="Calibri"/>
              <a:sym typeface="Calibri"/>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https://</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usertimes.io</a:t>
            </a:r>
            <a:r>
              <a:rPr lang="en-US" sz="1200" dirty="0">
                <a:effectLst/>
                <a:latin typeface="Calibri" panose="020F0502020204030204" pitchFamily="34" charset="0"/>
                <a:ea typeface="Calibri" panose="020F0502020204030204" pitchFamily="34" charset="0"/>
                <a:cs typeface="Times New Roman" panose="02020603050405020304" pitchFamily="18" charset="0"/>
              </a:rPr>
              <a:t>/2019/01/21/how-to-run-studies-using-the-kano-method/#:~:text=The%20standardized%20Kano%20questionnaire%20proposes,lacks%20the%20feature%20in%20question.</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311111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This is a simple example of a Functional and Dysfunction survey for one particular feature of a phone.</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833300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I won’t go through all the math here, though the objective is to sort the data into different categories based upon the Satisfaction and Dissatisfaction Index.</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776485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Once you have the data you should be able to sort the features into this table. This table will enable you to evaluate each feature into the following categories:</a:t>
            </a:r>
          </a:p>
          <a:p>
            <a:pPr fontAlgn="base"/>
            <a:endParaRPr lang="en-US" sz="1200" b="0" i="0" u="none" strike="noStrike" cap="none" dirty="0">
              <a:solidFill>
                <a:schemeClr val="dk1"/>
              </a:solidFill>
              <a:effectLst/>
              <a:latin typeface="Calibri"/>
              <a:ea typeface="Calibri"/>
              <a:cs typeface="Calibri"/>
              <a:sym typeface="Calibri"/>
            </a:endParaRPr>
          </a:p>
          <a:p>
            <a:pPr lvl="1" fontAlgn="base"/>
            <a:r>
              <a:rPr lang="en-US" sz="1200" b="0" i="0" u="none" strike="noStrike" cap="none" dirty="0">
                <a:solidFill>
                  <a:schemeClr val="dk1"/>
                </a:solidFill>
                <a:effectLst/>
                <a:latin typeface="Calibri"/>
                <a:ea typeface="Calibri"/>
                <a:cs typeface="Calibri"/>
                <a:sym typeface="Calibri"/>
              </a:rPr>
              <a:t>A — Attractive (Excitement/Delight)</a:t>
            </a:r>
          </a:p>
          <a:p>
            <a:pPr lvl="1" fontAlgn="base"/>
            <a:r>
              <a:rPr lang="en-US" sz="1200" b="0" i="0" u="none" strike="noStrike" cap="none" dirty="0">
                <a:solidFill>
                  <a:schemeClr val="dk1"/>
                </a:solidFill>
                <a:effectLst/>
                <a:latin typeface="Calibri"/>
                <a:ea typeface="Calibri"/>
                <a:cs typeface="Calibri"/>
                <a:sym typeface="Calibri"/>
              </a:rPr>
              <a:t>O — One dimensional (Performance)</a:t>
            </a:r>
          </a:p>
          <a:p>
            <a:pPr lvl="1" fontAlgn="base"/>
            <a:r>
              <a:rPr lang="en-US" sz="1200" b="0" i="0" u="none" strike="noStrike" cap="none" dirty="0">
                <a:solidFill>
                  <a:schemeClr val="dk1"/>
                </a:solidFill>
                <a:effectLst/>
                <a:latin typeface="Calibri"/>
                <a:ea typeface="Calibri"/>
                <a:cs typeface="Calibri"/>
                <a:sym typeface="Calibri"/>
              </a:rPr>
              <a:t>M — Must-be (or for us US based people, must have) (Threshold)</a:t>
            </a:r>
          </a:p>
          <a:p>
            <a:pPr lvl="1" fontAlgn="base"/>
            <a:r>
              <a:rPr lang="en-US" sz="1200" b="0" i="0" u="none" strike="noStrike" cap="none" dirty="0">
                <a:solidFill>
                  <a:schemeClr val="dk1"/>
                </a:solidFill>
                <a:effectLst/>
                <a:latin typeface="Calibri"/>
                <a:ea typeface="Calibri"/>
                <a:cs typeface="Calibri"/>
                <a:sym typeface="Calibri"/>
              </a:rPr>
              <a:t>I — Indifferent</a:t>
            </a:r>
          </a:p>
          <a:p>
            <a:pPr lvl="1" fontAlgn="base"/>
            <a:r>
              <a:rPr lang="en-US" sz="1200" b="0" i="0" u="none" strike="noStrike" cap="none" dirty="0">
                <a:solidFill>
                  <a:schemeClr val="dk1"/>
                </a:solidFill>
                <a:effectLst/>
                <a:latin typeface="Calibri"/>
                <a:ea typeface="Calibri"/>
                <a:cs typeface="Calibri"/>
                <a:sym typeface="Calibri"/>
              </a:rPr>
              <a:t>R — Reverse - So, they have a reverse effect on customer satisfaction. Kano model examples: Reverse requirements: </a:t>
            </a:r>
            <a:r>
              <a:rPr lang="en-US" sz="1200" b="1" i="0" u="none" strike="noStrike" cap="none" dirty="0">
                <a:solidFill>
                  <a:schemeClr val="dk1"/>
                </a:solidFill>
                <a:effectLst/>
                <a:latin typeface="Calibri"/>
                <a:ea typeface="Calibri"/>
                <a:cs typeface="Calibri"/>
                <a:sym typeface="Calibri"/>
              </a:rPr>
              <a:t>A restaurant so crowded that it generates huge queues, may be good for the owner, but displeasing to customers</a:t>
            </a:r>
            <a:r>
              <a:rPr lang="en-US" sz="1200" b="0" i="0" u="none" strike="noStrike" cap="none" dirty="0">
                <a:solidFill>
                  <a:schemeClr val="dk1"/>
                </a:solidFill>
                <a:effectLst/>
                <a:latin typeface="Calibri"/>
                <a:ea typeface="Calibri"/>
                <a:cs typeface="Calibri"/>
                <a:sym typeface="Calibri"/>
              </a:rPr>
              <a:t>. In a similar way, the smaller the internal space, the lower the satisfaction of vehicle owners</a:t>
            </a:r>
          </a:p>
          <a:p>
            <a:pPr lvl="1" fontAlgn="base"/>
            <a:r>
              <a:rPr lang="en-US" sz="1200" b="0" i="0" u="none" strike="noStrike" cap="none" dirty="0">
                <a:solidFill>
                  <a:schemeClr val="dk1"/>
                </a:solidFill>
                <a:effectLst/>
                <a:latin typeface="Calibri"/>
                <a:ea typeface="Calibri"/>
                <a:cs typeface="Calibri"/>
                <a:sym typeface="Calibri"/>
              </a:rPr>
              <a:t>Q — Questionable (reflecting unclear results which cannot be graded).</a:t>
            </a:r>
            <a:endParaRPr lang="en-US" sz="1200" b="0" i="0" u="none" strike="noStrike" cap="none" dirty="0">
              <a:solidFill>
                <a:schemeClr val="dk1"/>
              </a:solidFill>
              <a:latin typeface="Calibri"/>
              <a:ea typeface="Calibri"/>
              <a:cs typeface="Calibri"/>
              <a:sym typeface="Calibri"/>
            </a:endParaRPr>
          </a:p>
          <a:p>
            <a:pPr marL="0" marR="0" lvl="0" indent="0" algn="l" defTabSz="914400" rtl="0" eaLnBrk="1" fontAlgn="ctr" latinLnBrk="0" hangingPunct="1">
              <a:lnSpc>
                <a:spcPct val="100000"/>
              </a:lnSpc>
              <a:spcBef>
                <a:spcPts val="0"/>
              </a:spcBef>
              <a:spcAft>
                <a:spcPts val="0"/>
              </a:spcAft>
              <a:buClr>
                <a:srgbClr val="000000"/>
              </a:buClr>
              <a:buSzPts val="1400"/>
              <a:buFont typeface="Arial" panose="020B0604020202020204" pitchFamily="34" charset="0"/>
              <a:buNone/>
              <a:tabLst/>
              <a:defRPr/>
            </a:pPr>
            <a:br>
              <a:rPr lang="en-US" sz="1200" b="0" i="0" u="none" strike="noStrike" cap="none" dirty="0">
                <a:solidFill>
                  <a:schemeClr val="dk1"/>
                </a:solidFill>
                <a:latin typeface="Calibri"/>
                <a:ea typeface="Calibri"/>
                <a:cs typeface="Calibri"/>
                <a:sym typeface="Calibri"/>
              </a:rPr>
            </a:br>
            <a:r>
              <a:rPr lang="en-US" sz="1200" b="0" i="0" u="none" strike="noStrike" cap="none" dirty="0">
                <a:solidFill>
                  <a:schemeClr val="dk1"/>
                </a:solidFill>
                <a:latin typeface="Calibri"/>
                <a:ea typeface="Calibri"/>
                <a:cs typeface="Calibri"/>
                <a:sym typeface="Calibri"/>
              </a:rPr>
              <a:t>Note, on the discussion board some of you have asked about this table vs the one in the lectures. The items in the table may need to be translated, some versions of the table list One-Dimensional, others will list P for Performance.</a:t>
            </a:r>
          </a:p>
          <a:p>
            <a:pPr marL="0" marR="0" lvl="0" indent="0" algn="l" defTabSz="914400" rtl="0" eaLnBrk="1" fontAlgn="ctr"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US" sz="1200" b="0" i="0" u="none" strike="noStrike" cap="none" dirty="0">
              <a:solidFill>
                <a:schemeClr val="dk1"/>
              </a:solidFill>
              <a:effectLst/>
              <a:latin typeface="Calibri"/>
              <a:ea typeface="Calibri" panose="020F0502020204030204" pitchFamily="34" charset="0"/>
              <a:cs typeface="Calibri"/>
              <a:sym typeface="Calibri"/>
            </a:endParaRPr>
          </a:p>
          <a:p>
            <a:pPr marL="0" marR="0" lvl="0" indent="0" algn="l" defTabSz="914400" rtl="0" eaLnBrk="1" fontAlgn="ctr"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b="0" i="0" u="none" strike="noStrike" cap="none" dirty="0">
                <a:solidFill>
                  <a:schemeClr val="dk1"/>
                </a:solidFill>
                <a:effectLst/>
                <a:latin typeface="Calibri"/>
                <a:ea typeface="Calibri" panose="020F0502020204030204" pitchFamily="34" charset="0"/>
                <a:cs typeface="Calibri"/>
                <a:sym typeface="Calibri"/>
              </a:rPr>
              <a:t>There is also a table entry that disagrees, the Dislike/Dislike entry. One table shows it as One-</a:t>
            </a:r>
            <a:r>
              <a:rPr lang="en-US" sz="1200" b="0" i="0" u="none" strike="noStrike" cap="none" dirty="0" err="1">
                <a:solidFill>
                  <a:schemeClr val="dk1"/>
                </a:solidFill>
                <a:effectLst/>
                <a:latin typeface="Calibri"/>
                <a:ea typeface="Calibri" panose="020F0502020204030204" pitchFamily="34" charset="0"/>
                <a:cs typeface="Calibri"/>
                <a:sym typeface="Calibri"/>
              </a:rPr>
              <a:t>Dimentional</a:t>
            </a:r>
            <a:r>
              <a:rPr lang="en-US" sz="1200" b="0" i="0" u="none" strike="noStrike" cap="none" dirty="0">
                <a:solidFill>
                  <a:schemeClr val="dk1"/>
                </a:solidFill>
                <a:effectLst/>
                <a:latin typeface="Calibri"/>
                <a:ea typeface="Calibri" panose="020F0502020204030204" pitchFamily="34" charset="0"/>
                <a:cs typeface="Calibri"/>
                <a:sym typeface="Calibri"/>
              </a:rPr>
              <a:t> and the other shows it as questionable. In doing a Google search for Kano Evaluation Table you will find most list that item as questionable . . . though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249590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Recall that there were a number of product feature evaluation methods from the lectures. Let’s briefly touch on each of these with a little more time spent on the one used for the assignment.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265572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Here is one where a few more of the table entries show the feature is Questionable . . . Note the different notation.</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0" dirty="0">
                <a:effectLst/>
                <a:latin typeface="Calibri" panose="020F0502020204030204" pitchFamily="34" charset="0"/>
                <a:ea typeface="Calibri" panose="020F0502020204030204" pitchFamily="34" charset="0"/>
                <a:cs typeface="Times New Roman" panose="02020603050405020304" pitchFamily="18" charset="0"/>
              </a:rPr>
              <a:t>And another one that shows the same questionable boxes though different designations. Sometimes it is just different terminology.</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952135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Different target customers may generate differences in the Kano Analysis.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This should not be surprising considering that each customer may be looking for a different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solution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though we think of them as the same.</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513883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Back to the math to help with the sorting . . .  Which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0887060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 . . allows you to plot each of the features on this chart to help with the sorting.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With that as background let’s look at Assignment 7.1 . .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668062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Determine the prioritizing features for product design to satisfy the customer needs by using the Kano Model.</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Assignment Instructions:</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 Kano method, developed by </a:t>
            </a:r>
            <a:r>
              <a:rPr lang="en-US" sz="1200" b="0" i="0" u="none" strike="noStrike" cap="none" dirty="0" err="1">
                <a:solidFill>
                  <a:schemeClr val="dk1"/>
                </a:solidFill>
                <a:effectLst/>
                <a:latin typeface="Calibri"/>
                <a:ea typeface="Calibri"/>
                <a:cs typeface="Calibri"/>
                <a:sym typeface="Calibri"/>
              </a:rPr>
              <a:t>Noriaki</a:t>
            </a:r>
            <a:r>
              <a:rPr lang="en-US" sz="1200" b="0" i="0" u="none" strike="noStrike" cap="none" dirty="0">
                <a:solidFill>
                  <a:schemeClr val="dk1"/>
                </a:solidFill>
                <a:effectLst/>
                <a:latin typeface="Calibri"/>
                <a:ea typeface="Calibri"/>
                <a:cs typeface="Calibri"/>
                <a:sym typeface="Calibri"/>
              </a:rPr>
              <a:t> Kano, helps determine customers’ satisfaction with product features through a set of techniques. In this assignment, as a product manager, you will perform and note down the steps you would take to perform data collection and analysis through the Kano method. The aim is to be able to determine the priorities of a set of features.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Within the assignment, you will take the case of your current product or any product of your choice. Consider features that you have in your backlog that you would like to develop. </a:t>
            </a:r>
            <a:r>
              <a:rPr lang="en-US" sz="1200" b="1" i="0" u="none" strike="noStrike" cap="none" dirty="0">
                <a:solidFill>
                  <a:schemeClr val="dk1"/>
                </a:solidFill>
                <a:effectLst/>
                <a:latin typeface="Calibri"/>
                <a:ea typeface="Calibri"/>
                <a:cs typeface="Calibri"/>
                <a:sym typeface="Calibri"/>
              </a:rPr>
              <a:t>Create the materials (questionnaire and others) needed to perform the Kano analysis and have a few users (ideally) go through the survey.</a:t>
            </a:r>
            <a:r>
              <a:rPr lang="en-US" sz="1200" b="0" i="0" u="none" strike="noStrike" cap="none" dirty="0">
                <a:solidFill>
                  <a:schemeClr val="dk1"/>
                </a:solidFill>
                <a:effectLst/>
                <a:latin typeface="Calibri"/>
                <a:ea typeface="Calibri"/>
                <a:cs typeface="Calibri"/>
                <a:sym typeface="Calibri"/>
              </a:rPr>
              <a:t> If you do not have access to your users, for the sake of the assignment only, ask your colleagues, family, friends or classmates to fill out the survey.</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endParaRPr lang="en-US" sz="1200" b="1"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Then Include the following in your submission:</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1) the survey you have created,</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2) the steps taken while performing Kano analysis and</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3) your observations and analysis gleaned from the activity.</a:t>
            </a:r>
          </a:p>
          <a:p>
            <a:endParaRPr lang="en-US" sz="1200" b="0" i="0" u="none" strike="noStrike" cap="none" dirty="0">
              <a:solidFill>
                <a:schemeClr val="dk1"/>
              </a:solidFill>
              <a:effectLst/>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573137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For this assignment</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The Submission instructions:</a:t>
            </a:r>
          </a:p>
          <a:p>
            <a:endParaRPr lang="en-US" sz="1200" b="1"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Record your answers in a Word document.</a:t>
            </a:r>
          </a:p>
          <a:p>
            <a:r>
              <a:rPr lang="en-US" sz="1200" b="0" i="0" u="none" strike="noStrike" cap="none" dirty="0">
                <a:solidFill>
                  <a:schemeClr val="dk1"/>
                </a:solidFill>
                <a:effectLst/>
                <a:latin typeface="Calibri"/>
                <a:ea typeface="Calibri"/>
                <a:cs typeface="Calibri"/>
                <a:sym typeface="Calibri"/>
              </a:rPr>
              <a:t>Rename the file as </a:t>
            </a:r>
            <a:r>
              <a:rPr lang="en-US" sz="1200" b="1" i="0" u="none" strike="noStrike" cap="none" dirty="0">
                <a:solidFill>
                  <a:schemeClr val="dk1"/>
                </a:solidFill>
                <a:effectLst/>
                <a:latin typeface="Calibri"/>
                <a:ea typeface="Calibri"/>
                <a:cs typeface="Calibri"/>
                <a:sym typeface="Calibri"/>
              </a:rPr>
              <a:t>ISBPM_Assignment_7.1_&lt;</a:t>
            </a:r>
            <a:r>
              <a:rPr lang="en-US" sz="1200" b="1" i="0" u="none" strike="noStrike" cap="none" dirty="0" err="1">
                <a:solidFill>
                  <a:schemeClr val="dk1"/>
                </a:solidFill>
                <a:effectLst/>
                <a:latin typeface="Calibri"/>
                <a:ea typeface="Calibri"/>
                <a:cs typeface="Calibri"/>
                <a:sym typeface="Calibri"/>
              </a:rPr>
              <a:t>Your_Name</a:t>
            </a:r>
            <a:r>
              <a:rPr lang="en-US" sz="1200" b="1" i="0" u="none" strike="noStrike" cap="none" dirty="0">
                <a:solidFill>
                  <a:schemeClr val="dk1"/>
                </a:solidFill>
                <a:effectLst/>
                <a:latin typeface="Calibri"/>
                <a:ea typeface="Calibri"/>
                <a:cs typeface="Calibri"/>
                <a:sym typeface="Calibri"/>
              </a:rPr>
              <a:t>&gt;.docx</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After you complete your assignment, select the </a:t>
            </a:r>
            <a:r>
              <a:rPr lang="en-US" sz="1200" b="1" i="0" u="none" strike="noStrike" cap="none" dirty="0">
                <a:solidFill>
                  <a:schemeClr val="dk1"/>
                </a:solidFill>
                <a:effectLst/>
                <a:latin typeface="Calibri"/>
                <a:ea typeface="Calibri"/>
                <a:cs typeface="Calibri"/>
                <a:sym typeface="Calibri"/>
              </a:rPr>
              <a:t>Start Assignment</a:t>
            </a:r>
            <a:r>
              <a:rPr lang="en-US" sz="1200" b="0" i="0" u="none" strike="noStrike" cap="none" dirty="0">
                <a:solidFill>
                  <a:schemeClr val="dk1"/>
                </a:solidFill>
                <a:effectLst/>
                <a:latin typeface="Calibri"/>
                <a:ea typeface="Calibri"/>
                <a:cs typeface="Calibri"/>
                <a:sym typeface="Calibri"/>
              </a:rPr>
              <a:t> button at the top of this page.</a:t>
            </a:r>
          </a:p>
          <a:p>
            <a:r>
              <a:rPr lang="en-US" sz="1200" b="0" i="0" u="none" strike="noStrike" cap="none" dirty="0">
                <a:solidFill>
                  <a:schemeClr val="dk1"/>
                </a:solidFill>
                <a:effectLst/>
                <a:latin typeface="Calibri"/>
                <a:ea typeface="Calibri"/>
                <a:cs typeface="Calibri"/>
                <a:sym typeface="Calibri"/>
              </a:rPr>
              <a:t>Upload the file containing your responses.</a:t>
            </a:r>
          </a:p>
          <a:p>
            <a:r>
              <a:rPr lang="en-US" sz="1200" b="0" i="0" u="none" strike="noStrike" cap="none" dirty="0">
                <a:solidFill>
                  <a:schemeClr val="dk1"/>
                </a:solidFill>
                <a:effectLst/>
                <a:latin typeface="Calibri"/>
                <a:ea typeface="Calibri"/>
                <a:cs typeface="Calibri"/>
                <a:sym typeface="Calibri"/>
              </a:rPr>
              <a:t>Select the </a:t>
            </a:r>
            <a:r>
              <a:rPr lang="en-US" sz="1200" b="1" i="0" u="none" strike="noStrike" cap="none" dirty="0">
                <a:solidFill>
                  <a:schemeClr val="dk1"/>
                </a:solidFill>
                <a:effectLst/>
                <a:latin typeface="Calibri"/>
                <a:ea typeface="Calibri"/>
                <a:cs typeface="Calibri"/>
                <a:sym typeface="Calibri"/>
              </a:rPr>
              <a:t>Submit Assignment</a:t>
            </a:r>
            <a:r>
              <a:rPr lang="en-US" sz="1200" b="0" i="0" u="none" strike="noStrike" cap="none" dirty="0">
                <a:solidFill>
                  <a:schemeClr val="dk1"/>
                </a:solidFill>
                <a:effectLst/>
                <a:latin typeface="Calibri"/>
                <a:ea typeface="Calibri"/>
                <a:cs typeface="Calibri"/>
                <a:sym typeface="Calibri"/>
              </a:rPr>
              <a:t> button to submit your responses.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And </a:t>
            </a:r>
            <a:r>
              <a:rPr lang="en-US" sz="1200" b="1" i="0" u="none" strike="noStrike" cap="none" dirty="0">
                <a:solidFill>
                  <a:schemeClr val="dk1"/>
                </a:solidFill>
                <a:effectLst/>
                <a:latin typeface="Calibri"/>
                <a:ea typeface="Calibri"/>
                <a:cs typeface="Calibri"/>
                <a:sym typeface="Calibri"/>
              </a:rPr>
              <a:t>CLICK</a:t>
            </a: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Suggested time: </a:t>
            </a:r>
            <a:r>
              <a:rPr lang="en-US" sz="1200" b="0" i="0" u="none" strike="noStrike" cap="none" dirty="0">
                <a:solidFill>
                  <a:schemeClr val="dk1"/>
                </a:solidFill>
                <a:effectLst/>
                <a:latin typeface="Calibri"/>
                <a:ea typeface="Calibri"/>
                <a:cs typeface="Calibri"/>
                <a:sym typeface="Calibri"/>
              </a:rPr>
              <a:t>120 minutes</a:t>
            </a:r>
          </a:p>
          <a:p>
            <a:pPr marL="0" lvl="0" indent="0" algn="l" rtl="0">
              <a:lnSpc>
                <a:spcPct val="100000"/>
              </a:lnSpc>
              <a:spcBef>
                <a:spcPts val="0"/>
              </a:spcBef>
              <a:spcAft>
                <a:spcPts val="0"/>
              </a:spcAft>
              <a:buSzPts val="1400"/>
              <a:buNone/>
            </a:pPr>
            <a:endParaRPr lang="en-US" sz="1200" b="0" i="1"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sz="1200" b="0" i="1" u="none" strike="noStrike" cap="none" dirty="0">
                <a:solidFill>
                  <a:schemeClr val="dk1"/>
                </a:solidFill>
                <a:effectLst/>
                <a:latin typeface="Calibri"/>
                <a:cs typeface="Calibri"/>
                <a:sym typeface="Calibri"/>
              </a:rPr>
              <a:t>Let’s take a look at the items on the template and use that for discussion.</a:t>
            </a:r>
            <a:endParaRPr lang="en-US" b="0" dirty="0"/>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927258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dirty="0"/>
              <a:t>This assignment </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has a total of 3 criteria, each worth 3 points for a total of 9 points.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We’ll use each of the criteria for the discussion . .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070721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0" dirty="0"/>
          </a:p>
          <a:p>
            <a:pPr marL="0" indent="0" fontAlgn="ctr">
              <a:buFont typeface="Arial" panose="020B0604020202020204" pitchFamily="34" charset="0"/>
              <a:buNone/>
            </a:pPr>
            <a:r>
              <a:rPr lang="en-US" sz="1200" dirty="0">
                <a:latin typeface="+mn-lt"/>
              </a:rPr>
              <a:t>Survey</a:t>
            </a:r>
          </a:p>
          <a:p>
            <a:pPr marL="0" indent="0" fontAlgn="ctr">
              <a:buFont typeface="Arial" panose="020B0604020202020204" pitchFamily="34" charset="0"/>
              <a:buNone/>
            </a:pPr>
            <a:endParaRPr lang="en-US" sz="1200" dirty="0">
              <a:latin typeface="+mn-lt"/>
            </a:endParaRPr>
          </a:p>
          <a:p>
            <a:pPr marL="0" indent="0" fontAlgn="ctr">
              <a:buFont typeface="Arial" panose="020B0604020202020204" pitchFamily="34" charset="0"/>
              <a:buNone/>
            </a:pPr>
            <a:r>
              <a:rPr lang="en-US" sz="1200" dirty="0">
                <a:latin typeface="+mn-lt"/>
              </a:rPr>
              <a:t>Did you pose functional and dysfunctional questions</a:t>
            </a:r>
          </a:p>
          <a:p>
            <a:pPr marL="0" indent="0" fontAlgn="ctr">
              <a:buFont typeface="Arial" panose="020B0604020202020204" pitchFamily="34" charset="0"/>
              <a:buNone/>
            </a:pPr>
            <a:endParaRPr lang="en-US" sz="1200" dirty="0">
              <a:latin typeface="+mn-lt"/>
            </a:endParaRPr>
          </a:p>
          <a:p>
            <a:pPr marL="0" indent="0" fontAlgn="ctr">
              <a:buFont typeface="Arial" panose="020B0604020202020204" pitchFamily="34" charset="0"/>
              <a:buNone/>
            </a:pPr>
            <a:r>
              <a:rPr lang="en-US" sz="1200" b="0" i="0" u="none" strike="noStrike" cap="none" dirty="0">
                <a:solidFill>
                  <a:schemeClr val="dk1"/>
                </a:solidFill>
                <a:effectLst/>
                <a:latin typeface="Calibri"/>
                <a:ea typeface="Calibri"/>
                <a:cs typeface="Calibri"/>
                <a:sym typeface="Calibri"/>
              </a:rPr>
              <a:t>Step 1: Define features and user groups.</a:t>
            </a:r>
            <a:endParaRPr lang="en-US" sz="1200" dirty="0">
              <a:latin typeface="+mn-lt"/>
            </a:endParaRPr>
          </a:p>
          <a:p>
            <a:pPr marL="0" indent="0" fontAlgn="ctr">
              <a:buFont typeface="Arial" panose="020B0604020202020204" pitchFamily="34" charset="0"/>
              <a:buNone/>
            </a:pPr>
            <a:endParaRPr lang="en-US" sz="1200" dirty="0">
              <a:latin typeface="+mn-lt"/>
            </a:endParaRPr>
          </a:p>
          <a:p>
            <a:pPr marL="0" marR="0" lvl="0" indent="0" algn="l" defTabSz="914400" rtl="0" eaLnBrk="1" fontAlgn="ctr"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b="1" dirty="0"/>
              <a:t>CLICK</a:t>
            </a:r>
            <a:br>
              <a:rPr lang="en-US" sz="1200" dirty="0">
                <a:latin typeface="+mn-lt"/>
              </a:rPr>
            </a:br>
            <a:endParaRPr lang="en-US" sz="1200" b="1" dirty="0">
              <a:latin typeface="+mn-lt"/>
            </a:endParaRPr>
          </a:p>
          <a:p>
            <a:pPr marL="0" indent="0" fontAlgn="ctr">
              <a:buFont typeface="Arial" panose="020B0604020202020204" pitchFamily="34" charset="0"/>
              <a:buNone/>
            </a:pPr>
            <a:r>
              <a:rPr lang="en-US" sz="1200" dirty="0">
                <a:latin typeface="+mn-lt"/>
              </a:rPr>
              <a:t>Steps while performing Kano analysis</a:t>
            </a:r>
          </a:p>
          <a:p>
            <a:pPr marL="0" indent="0" fontAlgn="ctr">
              <a:buFont typeface="Arial" panose="020B0604020202020204" pitchFamily="34" charset="0"/>
              <a:buNone/>
            </a:pPr>
            <a:endParaRPr lang="en-US" sz="1200" dirty="0">
              <a:latin typeface="+mn-lt"/>
            </a:endParaRPr>
          </a:p>
          <a:p>
            <a:pPr marL="0" marR="0" lvl="0" indent="0" algn="l" defTabSz="914400" rtl="0" eaLnBrk="1" fontAlgn="ctr"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US" sz="1200" b="0" i="0" u="none" strike="noStrike" cap="none" dirty="0">
                <a:solidFill>
                  <a:schemeClr val="dk1"/>
                </a:solidFill>
                <a:effectLst/>
                <a:latin typeface="Calibri"/>
                <a:ea typeface="Calibri"/>
                <a:cs typeface="Calibri"/>
                <a:sym typeface="Calibri"/>
              </a:rPr>
              <a:t>Step 1: Define features and user groups.</a:t>
            </a:r>
          </a:p>
          <a:p>
            <a:pPr fontAlgn="base"/>
            <a:r>
              <a:rPr lang="en-US" sz="1200" b="0" i="0" u="none" strike="noStrike" cap="none" dirty="0">
                <a:solidFill>
                  <a:schemeClr val="dk1"/>
                </a:solidFill>
                <a:effectLst/>
                <a:latin typeface="Calibri"/>
                <a:ea typeface="Calibri"/>
                <a:cs typeface="Calibri"/>
                <a:sym typeface="Calibri"/>
              </a:rPr>
              <a:t>Step 2: Get user feedback</a:t>
            </a:r>
          </a:p>
          <a:p>
            <a:pPr fontAlgn="base"/>
            <a:r>
              <a:rPr lang="en-US" sz="1200" b="0" i="0" u="none" strike="noStrike" cap="none" dirty="0">
                <a:solidFill>
                  <a:schemeClr val="dk1"/>
                </a:solidFill>
                <a:effectLst/>
                <a:latin typeface="Calibri"/>
                <a:ea typeface="Calibri"/>
                <a:cs typeface="Calibri"/>
                <a:sym typeface="Calibri"/>
              </a:rPr>
              <a:t>This comprises two steps:</a:t>
            </a:r>
          </a:p>
          <a:p>
            <a:pPr fontAlgn="base"/>
            <a:r>
              <a:rPr lang="en-US" sz="1200" b="0" i="0" u="none" strike="noStrike" cap="none" dirty="0">
                <a:solidFill>
                  <a:schemeClr val="dk1"/>
                </a:solidFill>
                <a:effectLst/>
                <a:latin typeface="Calibri"/>
                <a:ea typeface="Calibri"/>
                <a:cs typeface="Calibri"/>
                <a:sym typeface="Calibri"/>
              </a:rPr>
              <a:t>Prepare your questions</a:t>
            </a:r>
          </a:p>
          <a:p>
            <a:pPr fontAlgn="base"/>
            <a:r>
              <a:rPr lang="en-US" sz="1200" b="0" i="0" u="none" strike="noStrike" cap="none" dirty="0">
                <a:solidFill>
                  <a:schemeClr val="dk1"/>
                </a:solidFill>
                <a:effectLst/>
                <a:latin typeface="Calibri"/>
                <a:ea typeface="Calibri"/>
                <a:cs typeface="Calibri"/>
                <a:sym typeface="Calibri"/>
              </a:rPr>
              <a:t>Get user feedback</a:t>
            </a:r>
          </a:p>
          <a:p>
            <a:pPr marL="457200" marR="0" lvl="0" indent="-228600" algn="l" defTabSz="914400" rtl="0" eaLnBrk="1" fontAlgn="base"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Step 3: Map Feedback and Grading Features</a:t>
            </a:r>
          </a:p>
          <a:p>
            <a:pPr fontAlgn="base"/>
            <a:r>
              <a:rPr lang="en-US" sz="1200" b="0" i="0" u="none" strike="noStrike" cap="none" dirty="0">
                <a:solidFill>
                  <a:schemeClr val="dk1"/>
                </a:solidFill>
                <a:effectLst/>
                <a:latin typeface="Calibri"/>
                <a:ea typeface="Calibri"/>
                <a:cs typeface="Calibri"/>
                <a:sym typeface="Calibri"/>
              </a:rPr>
              <a:t>A Attractive</a:t>
            </a:r>
            <a:br>
              <a:rPr lang="en-US" dirty="0"/>
            </a:br>
            <a:r>
              <a:rPr lang="en-US" sz="1200" b="0" i="0" u="none" strike="noStrike" cap="none" dirty="0">
                <a:solidFill>
                  <a:schemeClr val="dk1"/>
                </a:solidFill>
                <a:effectLst/>
                <a:latin typeface="Calibri"/>
                <a:ea typeface="Calibri"/>
                <a:cs typeface="Calibri"/>
                <a:sym typeface="Calibri"/>
              </a:rPr>
              <a:t>E Expected</a:t>
            </a:r>
            <a:br>
              <a:rPr lang="en-US" dirty="0"/>
            </a:br>
            <a:r>
              <a:rPr lang="en-US" sz="1200" b="0" i="0" u="none" strike="noStrike" cap="none" dirty="0">
                <a:solidFill>
                  <a:schemeClr val="dk1"/>
                </a:solidFill>
                <a:effectLst/>
                <a:latin typeface="Calibri"/>
                <a:ea typeface="Calibri"/>
                <a:cs typeface="Calibri"/>
                <a:sym typeface="Calibri"/>
              </a:rPr>
              <a:t>O One dimensional</a:t>
            </a:r>
            <a:br>
              <a:rPr lang="en-US" dirty="0"/>
            </a:br>
            <a:r>
              <a:rPr lang="en-US" sz="1200" b="0" i="0" u="none" strike="noStrike" cap="none" dirty="0">
                <a:solidFill>
                  <a:schemeClr val="dk1"/>
                </a:solidFill>
                <a:effectLst/>
                <a:latin typeface="Calibri"/>
                <a:ea typeface="Calibri"/>
                <a:cs typeface="Calibri"/>
                <a:sym typeface="Calibri"/>
              </a:rPr>
              <a:t>I Indifferent</a:t>
            </a:r>
            <a:br>
              <a:rPr lang="en-US" dirty="0"/>
            </a:br>
            <a:r>
              <a:rPr lang="en-US" sz="1200" b="0" i="0" u="none" strike="noStrike" cap="none" dirty="0">
                <a:solidFill>
                  <a:schemeClr val="dk1"/>
                </a:solidFill>
                <a:effectLst/>
                <a:latin typeface="Calibri"/>
                <a:ea typeface="Calibri"/>
                <a:cs typeface="Calibri"/>
                <a:sym typeface="Calibri"/>
              </a:rPr>
              <a:t>R Reverse</a:t>
            </a:r>
            <a:br>
              <a:rPr lang="en-US" dirty="0"/>
            </a:br>
            <a:r>
              <a:rPr lang="en-US" sz="1200" b="0" i="0" u="none" strike="noStrike" cap="none" dirty="0">
                <a:solidFill>
                  <a:schemeClr val="dk1"/>
                </a:solidFill>
                <a:effectLst/>
                <a:latin typeface="Calibri"/>
                <a:ea typeface="Calibri"/>
                <a:cs typeface="Calibri"/>
                <a:sym typeface="Calibri"/>
              </a:rPr>
              <a:t>Q Questionable (reflecting unclear results which cannot be graded).</a:t>
            </a:r>
            <a:endParaRPr lang="en-US" sz="1200" dirty="0">
              <a:latin typeface="+mn-lt"/>
            </a:endParaRPr>
          </a:p>
          <a:p>
            <a:pPr marL="0" marR="0" lvl="0" indent="0" algn="l" defTabSz="914400" rtl="0" eaLnBrk="1" fontAlgn="ctr" latinLnBrk="0" hangingPunct="1">
              <a:lnSpc>
                <a:spcPct val="100000"/>
              </a:lnSpc>
              <a:spcBef>
                <a:spcPts val="0"/>
              </a:spcBef>
              <a:spcAft>
                <a:spcPts val="0"/>
              </a:spcAft>
              <a:buClr>
                <a:srgbClr val="000000"/>
              </a:buClr>
              <a:buSzPts val="1400"/>
              <a:buFont typeface="Arial" panose="020B0604020202020204" pitchFamily="34" charset="0"/>
              <a:buNone/>
              <a:tabLst/>
              <a:defRPr/>
            </a:pPr>
            <a:br>
              <a:rPr lang="en-US" sz="1200" dirty="0">
                <a:latin typeface="+mn-lt"/>
              </a:rPr>
            </a:br>
            <a:r>
              <a:rPr lang="en-US" b="1" dirty="0"/>
              <a:t>CLICK</a:t>
            </a:r>
          </a:p>
          <a:p>
            <a:pPr marL="0" indent="0" fontAlgn="ctr">
              <a:buFont typeface="Arial" panose="020B0604020202020204" pitchFamily="34" charset="0"/>
              <a:buNone/>
            </a:pPr>
            <a:endParaRPr lang="en-US" sz="1200" b="1" dirty="0">
              <a:latin typeface="+mn-lt"/>
            </a:endParaRPr>
          </a:p>
          <a:p>
            <a:pPr marL="0" indent="0" fontAlgn="ctr">
              <a:buFont typeface="Arial" panose="020B0604020202020204" pitchFamily="34" charset="0"/>
              <a:buNone/>
            </a:pPr>
            <a:r>
              <a:rPr lang="en-US" sz="1200" dirty="0">
                <a:latin typeface="+mn-lt"/>
              </a:rPr>
              <a:t>Analysis, insights, conclusion</a:t>
            </a:r>
          </a:p>
          <a:p>
            <a:pPr marL="0" indent="0" fontAlgn="ctr">
              <a:buFont typeface="Arial" panose="020B0604020202020204" pitchFamily="34" charset="0"/>
              <a:buNone/>
            </a:pPr>
            <a:endParaRPr lang="en-US" sz="1200" b="1" dirty="0">
              <a:latin typeface="+mn-lt"/>
            </a:endParaRPr>
          </a:p>
          <a:p>
            <a:pPr marL="0" indent="0" fontAlgn="ctr">
              <a:buFont typeface="Arial" panose="020B0604020202020204" pitchFamily="34" charset="0"/>
              <a:buNone/>
            </a:pPr>
            <a:r>
              <a:rPr lang="en-US" sz="1200" b="0" dirty="0">
                <a:latin typeface="+mn-lt"/>
              </a:rPr>
              <a:t>After your analysis, what are the most important insights? These should be somewhat unique to each product. Here are a few thoughts:</a:t>
            </a:r>
          </a:p>
          <a:p>
            <a:pPr marL="0" indent="0" fontAlgn="ctr">
              <a:buFont typeface="Arial" panose="020B0604020202020204" pitchFamily="34" charset="0"/>
              <a:buNone/>
            </a:pPr>
            <a:endParaRPr lang="en-US" sz="1200" b="0" dirty="0">
              <a:latin typeface="+mn-lt"/>
            </a:endParaRPr>
          </a:p>
          <a:p>
            <a:pPr marL="0" indent="0" fontAlgn="ctr">
              <a:buFont typeface="Arial" panose="020B0604020202020204" pitchFamily="34" charset="0"/>
              <a:buNone/>
            </a:pPr>
            <a:r>
              <a:rPr lang="en-US" sz="1200" b="0" dirty="0">
                <a:latin typeface="+mn-lt"/>
              </a:rPr>
              <a:t>Do some of the grouping stand out as highly correlated?</a:t>
            </a:r>
          </a:p>
          <a:p>
            <a:pPr marL="0" indent="0" fontAlgn="ctr">
              <a:buFont typeface="Arial" panose="020B0604020202020204" pitchFamily="34" charset="0"/>
              <a:buNone/>
            </a:pPr>
            <a:r>
              <a:rPr lang="en-US" sz="1200" b="0" dirty="0">
                <a:latin typeface="+mn-lt"/>
              </a:rPr>
              <a:t>Is there a high level message in the resulting grouping?</a:t>
            </a:r>
          </a:p>
          <a:p>
            <a:pPr marL="0" indent="0" fontAlgn="ctr">
              <a:buFont typeface="Arial" panose="020B0604020202020204" pitchFamily="34" charset="0"/>
              <a:buNone/>
            </a:pPr>
            <a:r>
              <a:rPr lang="en-US" sz="1200" b="0" dirty="0">
                <a:latin typeface="+mn-lt"/>
              </a:rPr>
              <a:t>How else can it help with the product?</a:t>
            </a:r>
          </a:p>
          <a:p>
            <a:pPr marL="0" indent="0" fontAlgn="ctr">
              <a:buFont typeface="Arial" panose="020B0604020202020204" pitchFamily="34" charset="0"/>
              <a:buNone/>
            </a:pPr>
            <a:r>
              <a:rPr lang="en-US" sz="1200" b="0" dirty="0">
                <a:latin typeface="+mn-lt"/>
              </a:rPr>
              <a:t>Using the toothpaste example from the lectures this week let me suggest that perhaps product positioning, in particular break-away positioning in some cases.</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172612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800402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547725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A rating scale enables the consumer to rate the product attributes on a scale. Note that in some respects this starts by assuming each of the items are unvalued and roughly equivalent.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756683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Factor analysis enables you to gain some insight on the factors, whether there are correlations and perhaps ways to change your perspective on the factors. With this in mind let’s take a look at the Self-Study assignment . .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781990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ato Extended"/>
              </a:rPr>
              <a:t>Go to the screen with the data loaded?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Lato Extende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0000"/>
                </a:solidFill>
                <a:effectLst/>
                <a:latin typeface="Lato Extended"/>
              </a:rPr>
              <a:t>Discover the consumer latent needs through the factor analysis method.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3D7C"/>
                </a:solidFill>
                <a:effectLst/>
                <a:latin typeface="Lato Extended"/>
              </a:rPr>
              <a:t>Assignment Instructions: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ato Extended"/>
              </a:rPr>
              <a:t>Factor analysis is a method used to simplify complex data into insights, find clusters and associated variables, and patterns. In this assignment, you will perform factor analysis on the given data on toothpaste choices and determine what type of toothpaste is much liked by each survey responder using the Factor Analysis app.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Lato Extended"/>
              </a:rPr>
              <a:t>App</a:t>
            </a:r>
            <a:r>
              <a:rPr kumimoji="0" lang="en-US" altLang="en-US" sz="1200" b="0" i="0" u="none" strike="noStrike" cap="none" normalizeH="0" baseline="0" dirty="0">
                <a:ln>
                  <a:noFill/>
                </a:ln>
                <a:solidFill>
                  <a:srgbClr val="000000"/>
                </a:solidFill>
                <a:effectLst/>
                <a:latin typeface="Lato Extended"/>
              </a:rPr>
              <a:t>: </a:t>
            </a:r>
            <a:r>
              <a:rPr kumimoji="0" lang="en-US" altLang="en-US" sz="1200" b="0" i="0" u="sng" strike="noStrike" cap="none" normalizeH="0" baseline="0" dirty="0">
                <a:ln>
                  <a:noFill/>
                </a:ln>
                <a:solidFill>
                  <a:srgbClr val="000000"/>
                </a:solidFill>
                <a:effectLst/>
                <a:latin typeface="Lato Extended"/>
                <a:hlinkClick r:id="rId3"/>
              </a:rPr>
              <a:t>Factor Analysis App (Links to an external site.)</a:t>
            </a:r>
            <a:r>
              <a:rPr kumimoji="0" lang="en-US" altLang="en-US" sz="1200" b="0" i="0" u="none" strike="noStrike" cap="none" normalizeH="0" baseline="0" dirty="0">
                <a:ln>
                  <a:noFill/>
                </a:ln>
                <a:solidFill>
                  <a:srgbClr val="000000"/>
                </a:solidFill>
                <a:effectLst/>
                <a:latin typeface="Lato Extended"/>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Lato Extended"/>
              </a:rPr>
              <a:t>You will be redirected to zero code learning platform where you can access the app. Login credentials will be available in your mailbox. In case you have trouble accessing the app, please write to: </a:t>
            </a:r>
            <a:r>
              <a:rPr kumimoji="0" lang="en-US" altLang="en-US" sz="1200" b="0" i="1" u="sng" strike="noStrike" cap="none" normalizeH="0" baseline="0" dirty="0">
                <a:ln>
                  <a:noFill/>
                </a:ln>
                <a:solidFill>
                  <a:srgbClr val="000000"/>
                </a:solidFill>
                <a:effectLst/>
                <a:latin typeface="Lato Extended"/>
                <a:hlinkClick r:id="rId4"/>
              </a:rPr>
              <a:t>programme.support@eruditus.com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Lato Extended"/>
              </a:rPr>
              <a:t>Corpus</a:t>
            </a:r>
            <a:r>
              <a:rPr kumimoji="0" lang="en-US" altLang="en-US" sz="1200" b="0" i="0" u="none" strike="noStrike" cap="none" normalizeH="0" baseline="0" dirty="0">
                <a:ln>
                  <a:noFill/>
                </a:ln>
                <a:solidFill>
                  <a:srgbClr val="000000"/>
                </a:solidFill>
                <a:effectLst/>
                <a:latin typeface="Lato Extended"/>
              </a:rPr>
              <a:t>: </a:t>
            </a:r>
            <a:r>
              <a:rPr kumimoji="0" lang="en-US" altLang="en-US" sz="1200" b="0" i="0" u="sng" strike="noStrike" cap="none" normalizeH="0" baseline="0" dirty="0">
                <a:ln>
                  <a:noFill/>
                </a:ln>
                <a:solidFill>
                  <a:srgbClr val="000000"/>
                </a:solidFill>
                <a:effectLst/>
                <a:latin typeface="Lato Extended"/>
                <a:hlinkClick r:id="rId5" tooltip="Toothpaste Data (Factor Analysis).csv"/>
              </a:rPr>
              <a:t>Toothpaste Data.csv </a:t>
            </a:r>
            <a:r>
              <a:rPr kumimoji="0" lang="en-US" altLang="en-US" sz="1200" b="0" i="0" u="none" strike="noStrike" cap="none" normalizeH="0" baseline="0" dirty="0">
                <a:ln>
                  <a:noFill/>
                </a:ln>
                <a:solidFill>
                  <a:srgbClr val="000000"/>
                </a:solidFill>
                <a:effectLst/>
                <a:latin typeface="Lato Extended"/>
                <a:hlinkClick r:id="rId6"/>
              </a:rPr>
              <a:t>  </a:t>
            </a:r>
            <a:r>
              <a:rPr kumimoji="0" lang="en-US" altLang="en-US" sz="1200" b="0" i="0" u="none" strike="noStrike" cap="none" normalizeH="0" baseline="0" dirty="0">
                <a:ln>
                  <a:noFill/>
                </a:ln>
                <a:solidFill>
                  <a:srgbClr val="000000"/>
                </a:solidFill>
                <a:effectLst/>
                <a:latin typeface="Lato Extended"/>
              </a:rPr>
              <a:t> </a:t>
            </a:r>
            <a:r>
              <a:rPr kumimoji="0" lang="en-US" altLang="en-US" sz="1800" b="0" i="0" u="none" strike="noStrike" cap="none" normalizeH="0" baseline="0" dirty="0">
                <a:ln>
                  <a:noFill/>
                </a:ln>
                <a:solidFill>
                  <a:srgbClr val="000000"/>
                </a:solidFill>
                <a:effectLst/>
                <a:latin typeface="Lato Extended"/>
                <a:hlinkClick r:id="rId6"/>
              </a:rPr>
              <a:t>     </a:t>
            </a:r>
            <a:r>
              <a:rPr kumimoji="0" lang="en-US" altLang="en-US" sz="1200" b="0" i="0" u="none" strike="noStrike" cap="none" normalizeH="0" baseline="0" dirty="0">
                <a:ln>
                  <a:noFill/>
                </a:ln>
                <a:solidFill>
                  <a:srgbClr val="000000"/>
                </a:solidFill>
                <a:effectLst/>
                <a:latin typeface="Lato Extended"/>
                <a:hlinkClick r:id="rId6"/>
              </a:rPr>
              <a:t>Download Toothpaste Data.csv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Lato Extended"/>
              </a:rPr>
              <a:t>Key questions: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000000"/>
                </a:solidFill>
                <a:effectLst/>
                <a:latin typeface="Lato Extended"/>
              </a:rPr>
              <a:t>What kinds of toothpaste gel well together? For example, do anti-cavity and gum-strengthening properties go together? Or tooth-decay and whiten-teeth? Do people who like toothpaste with fresh breath also like anti-cavity properties in their toothpaste?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rgbClr val="000000"/>
                </a:solidFill>
                <a:effectLst/>
                <a:latin typeface="Lato Extended"/>
              </a:rPr>
              <a:t>What do the Factor Scores say about individual respondents?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Lato Extended"/>
              </a:rPr>
              <a:t>Suggested time: </a:t>
            </a:r>
            <a:r>
              <a:rPr kumimoji="0" lang="en-US" altLang="en-US" sz="1200" b="0" i="0" u="none" strike="noStrike" cap="none" normalizeH="0" baseline="0" dirty="0">
                <a:ln>
                  <a:noFill/>
                </a:ln>
                <a:solidFill>
                  <a:srgbClr val="000000"/>
                </a:solidFill>
                <a:effectLst/>
                <a:latin typeface="Lato Extended"/>
              </a:rPr>
              <a:t>90 minutes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3163140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Lato Extended"/>
              </a:rPr>
              <a:t>Go to the screen with the data loaded?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Lato Extende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00000"/>
                </a:solidFill>
                <a:effectLst/>
                <a:latin typeface="Lato Extended"/>
              </a:rPr>
              <a:t>Discover the consumer latent needs through the factor analysis method.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3D7C"/>
                </a:solidFill>
                <a:effectLst/>
                <a:latin typeface="Lato Extended"/>
              </a:rPr>
              <a:t>Assignment Instructions: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Lato Extended"/>
              </a:rPr>
              <a:t>Factor analysis is a method used to simplify complex data into insights, find clusters and associated variables, and patterns. In this assignment, you will perform factor analysis on the given data on toothpaste choices and determine what type of toothpaste is much liked by each survey responder using the Factor Analysis app.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Lato Extended"/>
              </a:rPr>
              <a:t>App</a:t>
            </a:r>
            <a:r>
              <a:rPr kumimoji="0" lang="en-US" altLang="en-US" sz="1200" b="0" i="0" u="none" strike="noStrike" cap="none" normalizeH="0" baseline="0" dirty="0">
                <a:ln>
                  <a:noFill/>
                </a:ln>
                <a:solidFill>
                  <a:srgbClr val="000000"/>
                </a:solidFill>
                <a:effectLst/>
                <a:latin typeface="Lato Extended"/>
              </a:rPr>
              <a:t>: </a:t>
            </a:r>
            <a:r>
              <a:rPr kumimoji="0" lang="en-US" altLang="en-US" sz="1200" b="0" i="0" u="sng" strike="noStrike" cap="none" normalizeH="0" baseline="0" dirty="0">
                <a:ln>
                  <a:noFill/>
                </a:ln>
                <a:solidFill>
                  <a:srgbClr val="000000"/>
                </a:solidFill>
                <a:effectLst/>
                <a:latin typeface="Lato Extended"/>
                <a:hlinkClick r:id="rId3"/>
              </a:rPr>
              <a:t>Factor Analysis App (Links to an external site.)</a:t>
            </a:r>
            <a:r>
              <a:rPr kumimoji="0" lang="en-US" altLang="en-US" sz="1200" b="0" i="0" u="none" strike="noStrike" cap="none" normalizeH="0" baseline="0" dirty="0">
                <a:ln>
                  <a:noFill/>
                </a:ln>
                <a:solidFill>
                  <a:srgbClr val="000000"/>
                </a:solidFill>
                <a:effectLst/>
                <a:latin typeface="Lato Extended"/>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Lato Extended"/>
              </a:rPr>
              <a:t>You will be redirected to zero code learning platform where you can access the app. Login credentials will be available in your mailbox. In case you have trouble accessing the app, please write to: </a:t>
            </a:r>
            <a:r>
              <a:rPr kumimoji="0" lang="en-US" altLang="en-US" sz="1200" b="0" i="1" u="sng" strike="noStrike" cap="none" normalizeH="0" baseline="0" dirty="0">
                <a:ln>
                  <a:noFill/>
                </a:ln>
                <a:solidFill>
                  <a:srgbClr val="000000"/>
                </a:solidFill>
                <a:effectLst/>
                <a:latin typeface="Lato Extended"/>
                <a:hlinkClick r:id="rId4"/>
              </a:rPr>
              <a:t>programme.support@eruditus.com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Lato Extended"/>
              </a:rPr>
              <a:t>Corpus</a:t>
            </a:r>
            <a:r>
              <a:rPr kumimoji="0" lang="en-US" altLang="en-US" sz="1200" b="0" i="0" u="none" strike="noStrike" cap="none" normalizeH="0" baseline="0" dirty="0">
                <a:ln>
                  <a:noFill/>
                </a:ln>
                <a:solidFill>
                  <a:srgbClr val="000000"/>
                </a:solidFill>
                <a:effectLst/>
                <a:latin typeface="Lato Extended"/>
              </a:rPr>
              <a:t>: </a:t>
            </a:r>
            <a:r>
              <a:rPr kumimoji="0" lang="en-US" altLang="en-US" sz="1200" b="0" i="0" u="sng" strike="noStrike" cap="none" normalizeH="0" baseline="0" dirty="0">
                <a:ln>
                  <a:noFill/>
                </a:ln>
                <a:solidFill>
                  <a:srgbClr val="000000"/>
                </a:solidFill>
                <a:effectLst/>
                <a:latin typeface="Lato Extended"/>
                <a:hlinkClick r:id="rId5" tooltip="Toothpaste Data (Factor Analysis).csv"/>
              </a:rPr>
              <a:t>Toothpaste Data.csv </a:t>
            </a:r>
            <a:r>
              <a:rPr kumimoji="0" lang="en-US" altLang="en-US" sz="1200" b="0" i="0" u="none" strike="noStrike" cap="none" normalizeH="0" baseline="0" dirty="0">
                <a:ln>
                  <a:noFill/>
                </a:ln>
                <a:solidFill>
                  <a:srgbClr val="000000"/>
                </a:solidFill>
                <a:effectLst/>
                <a:latin typeface="Lato Extended"/>
                <a:hlinkClick r:id="rId6"/>
              </a:rPr>
              <a:t>  </a:t>
            </a:r>
            <a:r>
              <a:rPr kumimoji="0" lang="en-US" altLang="en-US" sz="1200" b="0" i="0" u="none" strike="noStrike" cap="none" normalizeH="0" baseline="0" dirty="0">
                <a:ln>
                  <a:noFill/>
                </a:ln>
                <a:solidFill>
                  <a:srgbClr val="000000"/>
                </a:solidFill>
                <a:effectLst/>
                <a:latin typeface="Lato Extended"/>
              </a:rPr>
              <a:t> </a:t>
            </a:r>
            <a:r>
              <a:rPr kumimoji="0" lang="en-US" altLang="en-US" sz="1800" b="0" i="0" u="none" strike="noStrike" cap="none" normalizeH="0" baseline="0" dirty="0">
                <a:ln>
                  <a:noFill/>
                </a:ln>
                <a:solidFill>
                  <a:srgbClr val="000000"/>
                </a:solidFill>
                <a:effectLst/>
                <a:latin typeface="Lato Extended"/>
                <a:hlinkClick r:id="rId6"/>
              </a:rPr>
              <a:t>     </a:t>
            </a:r>
            <a:r>
              <a:rPr kumimoji="0" lang="en-US" altLang="en-US" sz="1200" b="0" i="0" u="none" strike="noStrike" cap="none" normalizeH="0" baseline="0" dirty="0">
                <a:ln>
                  <a:noFill/>
                </a:ln>
                <a:solidFill>
                  <a:srgbClr val="000000"/>
                </a:solidFill>
                <a:effectLst/>
                <a:latin typeface="Lato Extended"/>
                <a:hlinkClick r:id="rId6"/>
              </a:rPr>
              <a:t>Download Toothpaste Data.csv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Lato Extended"/>
              </a:rPr>
              <a:t>Key questions: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000000"/>
                </a:solidFill>
                <a:effectLst/>
                <a:latin typeface="Lato Extended"/>
              </a:rPr>
              <a:t>What kinds of toothpaste gel well together? For example, do anti-cavity and gum-strengthening properties go together? Or tooth-decay and whiten-teeth? Do people who like toothpaste with fresh breath also like anti-cavity properties in their toothpaste?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rgbClr val="000000"/>
                </a:solidFill>
                <a:effectLst/>
                <a:latin typeface="Lato Extended"/>
              </a:rPr>
              <a:t>What do the Factor Scores say about individual respondents?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Lato Extended"/>
              </a:rPr>
              <a:t>Suggested time: </a:t>
            </a:r>
            <a:r>
              <a:rPr kumimoji="0" lang="en-US" altLang="en-US" sz="1200" b="0" i="0" u="none" strike="noStrike" cap="none" normalizeH="0" baseline="0" dirty="0">
                <a:ln>
                  <a:noFill/>
                </a:ln>
                <a:solidFill>
                  <a:srgbClr val="000000"/>
                </a:solidFill>
                <a:effectLst/>
                <a:latin typeface="Lato Extended"/>
              </a:rPr>
              <a:t>90 minutes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760720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2996539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801811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Reach – how many customers will be impacted by this features</a:t>
            </a:r>
          </a:p>
          <a:p>
            <a:r>
              <a:rPr lang="en-US" dirty="0"/>
              <a:t>Impact – 3 – massive impact, 2 – high impact, 1 – medium impact</a:t>
            </a:r>
          </a:p>
          <a:p>
            <a:r>
              <a:rPr lang="en-US" dirty="0"/>
              <a:t>Confidence – Your personal confidence on the importance of the feature</a:t>
            </a:r>
          </a:p>
          <a:p>
            <a:r>
              <a:rPr lang="en-US" dirty="0"/>
              <a:t>Effort – how much effort needed to build the feature</a:t>
            </a:r>
          </a:p>
          <a:p>
            <a:endParaRPr lang="en-US" dirty="0"/>
          </a:p>
          <a:p>
            <a:r>
              <a:rPr lang="en-US" dirty="0"/>
              <a:t>Score = R x I x C</a:t>
            </a:r>
          </a:p>
          <a:p>
            <a:r>
              <a:rPr lang="en-US" dirty="0"/>
              <a:t>             ------------</a:t>
            </a:r>
          </a:p>
          <a:p>
            <a:r>
              <a:rPr lang="en-US" dirty="0"/>
              <a:t>                   E</a:t>
            </a:r>
          </a:p>
          <a:p>
            <a:r>
              <a:rPr lang="en-US" dirty="0"/>
              <a:t>If effort is high, you need higher R, I &amp; C to make it worth the effort</a:t>
            </a:r>
          </a:p>
          <a:p>
            <a:endParaRPr lang="en-US" dirty="0"/>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226783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b="0" i="0" dirty="0">
                <a:solidFill>
                  <a:srgbClr val="211C18"/>
                </a:solidFill>
                <a:effectLst/>
                <a:latin typeface="Work Sans" panose="020B0604020202020204" pitchFamily="2" charset="0"/>
              </a:rPr>
              <a:t>It’s good for involving stakeholders without a technical background in the product prioritization process.</a:t>
            </a:r>
          </a:p>
          <a:p>
            <a:pPr algn="l">
              <a:buFont typeface="Arial" panose="020B0604020202020204" pitchFamily="34" charset="0"/>
              <a:buChar char="•"/>
            </a:pPr>
            <a:r>
              <a:rPr lang="en-US" b="0" i="0" dirty="0">
                <a:solidFill>
                  <a:srgbClr val="211C18"/>
                </a:solidFill>
                <a:effectLst/>
                <a:latin typeface="Work Sans" panose="020B0604020202020204" pitchFamily="2" charset="0"/>
              </a:rPr>
              <a:t>Quick, easy and intuitive way of communicating priorities to the team and the customers.</a:t>
            </a:r>
          </a:p>
          <a:p>
            <a:pPr algn="l">
              <a:buFont typeface="Arial" panose="020B0604020202020204" pitchFamily="34" charset="0"/>
              <a:buChar char="•"/>
            </a:pPr>
            <a:r>
              <a:rPr lang="en-US" b="0" i="0" dirty="0">
                <a:solidFill>
                  <a:srgbClr val="211C18"/>
                </a:solidFill>
                <a:effectLst/>
                <a:latin typeface="Work Sans" panose="020B0604020202020204" pitchFamily="2" charset="0"/>
              </a:rPr>
              <a:t>It allows you to think about resource allocation when you classify your features and requirements into each bucket.</a:t>
            </a:r>
          </a:p>
          <a:p>
            <a:pPr algn="l">
              <a:buFont typeface="Arial" panose="020B0604020202020204" pitchFamily="34" charset="0"/>
              <a:buChar char="•"/>
            </a:pPr>
            <a:endParaRPr lang="en-US" b="0" i="0" dirty="0">
              <a:solidFill>
                <a:srgbClr val="211C18"/>
              </a:solidFill>
              <a:effectLst/>
              <a:latin typeface="Work Sans" panose="020B0604020202020204" pitchFamily="2" charset="0"/>
            </a:endParaRPr>
          </a:p>
          <a:p>
            <a:pPr algn="l">
              <a:buFont typeface="Arial" panose="020B0604020202020204" pitchFamily="34" charset="0"/>
              <a:buChar char="•"/>
            </a:pPr>
            <a:r>
              <a:rPr lang="en-US" b="0" i="0" dirty="0">
                <a:solidFill>
                  <a:srgbClr val="211C18"/>
                </a:solidFill>
                <a:effectLst/>
                <a:latin typeface="Work Sans" panose="020B0604020202020204" pitchFamily="2" charset="0"/>
              </a:rPr>
              <a:t>Must Have</a:t>
            </a:r>
          </a:p>
          <a:p>
            <a:pPr algn="l">
              <a:buFont typeface="Arial" panose="020B0604020202020204" pitchFamily="34" charset="0"/>
              <a:buChar char="•"/>
            </a:pPr>
            <a:r>
              <a:rPr lang="en-US" b="0" i="0" dirty="0">
                <a:solidFill>
                  <a:srgbClr val="211C18"/>
                </a:solidFill>
                <a:effectLst/>
                <a:latin typeface="Work Sans" panose="020B0604020202020204" pitchFamily="2" charset="0"/>
              </a:rPr>
              <a:t>Should Have </a:t>
            </a:r>
          </a:p>
          <a:p>
            <a:pPr algn="l">
              <a:buFont typeface="Arial" panose="020B0604020202020204" pitchFamily="34" charset="0"/>
              <a:buChar char="•"/>
            </a:pPr>
            <a:r>
              <a:rPr lang="en-US" b="0" i="0" dirty="0">
                <a:solidFill>
                  <a:srgbClr val="211C18"/>
                </a:solidFill>
                <a:effectLst/>
                <a:latin typeface="Work Sans" panose="020B0604020202020204" pitchFamily="2" charset="0"/>
              </a:rPr>
              <a:t>Nice to Have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4177375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The Kano method Is good provided you run a good study:</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err="1">
                <a:solidFill>
                  <a:schemeClr val="dk1"/>
                </a:solidFill>
                <a:effectLst/>
                <a:latin typeface="Calibri"/>
                <a:ea typeface="Calibri"/>
                <a:cs typeface="Calibri"/>
                <a:sym typeface="Calibri"/>
              </a:rPr>
              <a:t>Usertimes</a:t>
            </a:r>
            <a:r>
              <a:rPr lang="en-US" sz="1200" b="0" i="0" u="none" strike="noStrike" cap="none" dirty="0">
                <a:solidFill>
                  <a:schemeClr val="dk1"/>
                </a:solidFill>
                <a:effectLst/>
                <a:latin typeface="Calibri"/>
                <a:ea typeface="Calibri"/>
                <a:cs typeface="Calibri"/>
                <a:sym typeface="Calibri"/>
              </a:rPr>
              <a:t> has a good article, How to run studies using the Kano Method.</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 https://</a:t>
            </a:r>
            <a:r>
              <a:rPr lang="en-US" sz="1200" b="0" i="0" u="none" strike="noStrike" cap="none" dirty="0" err="1">
                <a:solidFill>
                  <a:schemeClr val="dk1"/>
                </a:solidFill>
                <a:effectLst/>
                <a:latin typeface="Calibri"/>
                <a:ea typeface="Calibri"/>
                <a:cs typeface="Calibri"/>
                <a:sym typeface="Calibri"/>
              </a:rPr>
              <a:t>usertimes.io</a:t>
            </a:r>
            <a:r>
              <a:rPr lang="en-US" sz="1200" b="0" i="0" u="none" strike="noStrike" cap="none" dirty="0">
                <a:solidFill>
                  <a:schemeClr val="dk1"/>
                </a:solidFill>
                <a:effectLst/>
                <a:latin typeface="Calibri"/>
                <a:ea typeface="Calibri"/>
                <a:cs typeface="Calibri"/>
                <a:sym typeface="Calibri"/>
              </a:rPr>
              <a:t>/2019/01/21/how-to-run-studies-using-the-kano-method/#:~:text=The%20standardized%20Kano%20questionnaire%20proposes,lacks%20the%20feature%20in%20question.</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b="0" dirty="0"/>
              <a:t>Additionally, you will often find some great presentations on SlideShare. </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Here is one on the Kano Method and the Agile development methodology:</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www.slideshare.net</a:t>
            </a:r>
            <a:r>
              <a:rPr lang="en-US" b="0" dirty="0"/>
              <a:t>/</a:t>
            </a:r>
            <a:r>
              <a:rPr lang="en-US" b="0" dirty="0" err="1"/>
              <a:t>jgoodpas</a:t>
            </a:r>
            <a:r>
              <a:rPr lang="en-US" b="0" dirty="0"/>
              <a:t>/</a:t>
            </a:r>
            <a:r>
              <a:rPr lang="en-US" b="0" dirty="0" err="1"/>
              <a:t>being-agile-with-kano-analysis?qid</a:t>
            </a:r>
            <a:r>
              <a:rPr lang="en-US" b="0" dirty="0"/>
              <a:t>=9ff45357-2f21-42b5-97e8-0ec6906c7d2d&amp;v=&amp;b=&amp;</a:t>
            </a:r>
            <a:r>
              <a:rPr lang="en-US" b="0" dirty="0" err="1"/>
              <a:t>from_search</a:t>
            </a:r>
            <a:r>
              <a:rPr lang="en-US" b="0" dirty="0"/>
              <a:t>=1</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7636536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One of your classmates recommended a very good article on prioritization from the Product School blog.</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productschool.com</a:t>
            </a:r>
            <a:r>
              <a:rPr lang="en-US" sz="1200" b="0" i="0" u="none" strike="noStrike" cap="none" dirty="0">
                <a:solidFill>
                  <a:schemeClr val="dk1"/>
                </a:solidFill>
                <a:effectLst/>
                <a:latin typeface="Calibri"/>
                <a:ea typeface="Calibri"/>
                <a:cs typeface="Calibri"/>
                <a:sym typeface="Calibri"/>
              </a:rPr>
              <a:t>/blog/product-management-2/skills/prioritization-techniques-product-managers/</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cs typeface="Calibri"/>
                <a:sym typeface="Calibri"/>
              </a:rPr>
              <a:t>Taking this advice further, there are lots of great resources out there, many are free.</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cs typeface="Calibri"/>
                <a:sym typeface="Calibri"/>
              </a:rPr>
              <a:t>Slack has some open groups where you can have peer discussions with other product managers . . . Here is a link to a Medium article that provides some different channels.</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b="0" dirty="0"/>
              <a:t>https://</a:t>
            </a:r>
            <a:r>
              <a:rPr lang="en-US" b="0" dirty="0" err="1"/>
              <a:t>medium.com</a:t>
            </a:r>
            <a:r>
              <a:rPr lang="en-US" b="0" dirty="0"/>
              <a:t>/getting-started-in-product/6-slack-groups-for-product-managers-c44f1e54b6f8</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4064499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Kano method is great, though you may need some insight into “latent needs” in order to conduct the survey. Finding those insights is the art of product management.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challenge with innovation and product development is summed up by two quotes from well known product innovators here in the US, Henry Ford and Steve Jobs. </a:t>
            </a:r>
            <a:r>
              <a:rPr lang="en-US" b="1" dirty="0"/>
              <a:t>CLICK</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When someone asked Henry Ford about whether he asked his customers what they wanted he said  </a:t>
            </a:r>
            <a:r>
              <a:rPr lang="en-US" b="1" dirty="0"/>
              <a:t>CLICK </a:t>
            </a:r>
            <a:r>
              <a:rPr lang="en-US" b="1" i="1" dirty="0"/>
              <a:t>“if I asked people what they want they would have said faster horses</a:t>
            </a:r>
            <a:r>
              <a:rPr lang="en-US" dirty="0"/>
              <a:t>”. </a:t>
            </a:r>
            <a:r>
              <a:rPr lang="en-US" b="1" dirty="0"/>
              <a:t>CLICK</a:t>
            </a: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When Steve Jobs was asked a similar question, </a:t>
            </a:r>
            <a:r>
              <a:rPr lang="en-US" b="1" dirty="0"/>
              <a:t>CLICK </a:t>
            </a:r>
            <a:r>
              <a:rPr lang="en-US" dirty="0"/>
              <a:t>he said “</a:t>
            </a:r>
            <a:r>
              <a:rPr lang="en-US" sz="1200" b="1" i="1" u="none" strike="noStrike" kern="1200" cap="none" dirty="0">
                <a:solidFill>
                  <a:schemeClr val="tx1"/>
                </a:solidFill>
                <a:latin typeface="Times New Roman" charset="0"/>
                <a:ea typeface="Calibri"/>
                <a:cs typeface="Calibri"/>
                <a:sym typeface="Calibri"/>
              </a:rPr>
              <a:t>A lot of times people don’t know what they want until you show it to them </a:t>
            </a:r>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Now, consider the processes they may have used to develop their products. They have inspired quite a bit of process innovation in identifying ways to uncover the input to truly great products.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While these are US based examples, I’d love to hear about similar examples from India in this week’s discussion board. I didn’t hear any the last time I asked this. It would be great to hear some this coming week.</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endParaRPr lang="en-US" b="1"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383813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This scale asks the customer to rank order each of the items in priority to them. This provides a little bit more precision on which of the items carries the most importance.</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759954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Many of you have asked about how to prioritize your efforts with so many different features and requirements. We would suggest following the 80/20 rule, or the Pareto Principle.</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1" dirty="0"/>
              <a:t>Basically, 20% of the effort generates 80% of the results.</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1833321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7" name="Google Shape;33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93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This type of scale enables the consumer to provide a weighting to each of the items measured. This can provide a bit more precision, particularly if one item truly stands out from the others.</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47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This is similar to the Constant Sum Scales though is tied to a particular measure, note how you do not ask that they allocate points from a pool. It is really a comparison of features/requirements.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50420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In this Methodology we ask the respondent to choose between two different features. The challenge is that both may be necessary to keep the customer satisfied, though it does provide great feed back when making direct trade offs.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560833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In this survey it is not a singular comparison, multiple features are ranked.</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937975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sp>
        <p:nvSpPr>
          <p:cNvPr id="11" name="Title 3">
            <a:extLst>
              <a:ext uri="{FF2B5EF4-FFF2-40B4-BE49-F238E27FC236}">
                <a16:creationId xmlns:a16="http://schemas.microsoft.com/office/drawing/2014/main" id="{CB967A32-F59F-49C2-A138-3855F9E83764}"/>
              </a:ext>
            </a:extLst>
          </p:cNvPr>
          <p:cNvSpPr>
            <a:spLocks noGrp="1"/>
          </p:cNvSpPr>
          <p:nvPr>
            <p:ph type="title"/>
          </p:nvPr>
        </p:nvSpPr>
        <p:spPr>
          <a:xfrm>
            <a:off x="701099" y="5714970"/>
            <a:ext cx="8138071" cy="457200"/>
          </a:xfrm>
        </p:spPr>
        <p:txBody>
          <a:bodyPr>
            <a:noAutofit/>
          </a:bodyPr>
          <a:lstStyle>
            <a:lvl1pPr>
              <a:defRPr sz="2400">
                <a:solidFill>
                  <a:srgbClr val="00BE6D"/>
                </a:solidFill>
              </a:defRPr>
            </a:lvl1pPr>
          </a:lstStyle>
          <a:p>
            <a:r>
              <a:rPr lang="en-US" dirty="0"/>
              <a:t>Click to edit Master title style</a:t>
            </a:r>
          </a:p>
        </p:txBody>
      </p:sp>
    </p:spTree>
    <p:extLst>
      <p:ext uri="{BB962C8B-B14F-4D97-AF65-F5344CB8AC3E}">
        <p14:creationId xmlns:p14="http://schemas.microsoft.com/office/powerpoint/2010/main" val="250348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nd Objec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5" name="Content Placeholder 4">
            <a:extLst>
              <a:ext uri="{FF2B5EF4-FFF2-40B4-BE49-F238E27FC236}">
                <a16:creationId xmlns:a16="http://schemas.microsoft.com/office/drawing/2014/main" id="{DDAA9609-DB33-4DE9-8FE5-30D5311E1D5F}"/>
              </a:ext>
            </a:extLst>
          </p:cNvPr>
          <p:cNvSpPr>
            <a:spLocks noGrp="1"/>
          </p:cNvSpPr>
          <p:nvPr>
            <p:ph sz="quarter" idx="19" hasCustomPrompt="1"/>
          </p:nvPr>
        </p:nvSpPr>
        <p:spPr>
          <a:xfrm>
            <a:off x="6004561" y="1600221"/>
            <a:ext cx="5486340" cy="4574850"/>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FF391444-83A9-4364-A108-58EFD96E51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6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and 2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004560"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8839169"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4B00886-3E9B-4785-8571-A630DDE653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340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and 4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73607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922153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4">
            <a:extLst>
              <a:ext uri="{FF2B5EF4-FFF2-40B4-BE49-F238E27FC236}">
                <a16:creationId xmlns:a16="http://schemas.microsoft.com/office/drawing/2014/main" id="{5C69CFE3-915C-4223-8421-A9FF39FCE788}"/>
              </a:ext>
            </a:extLst>
          </p:cNvPr>
          <p:cNvSpPr>
            <a:spLocks noGrp="1"/>
          </p:cNvSpPr>
          <p:nvPr>
            <p:ph sz="quarter" idx="22" hasCustomPrompt="1"/>
          </p:nvPr>
        </p:nvSpPr>
        <p:spPr>
          <a:xfrm>
            <a:off x="6713350"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a:extLst>
              <a:ext uri="{FF2B5EF4-FFF2-40B4-BE49-F238E27FC236}">
                <a16:creationId xmlns:a16="http://schemas.microsoft.com/office/drawing/2014/main" id="{FEF1F067-5149-4998-88C5-1E07ECF3DFBD}"/>
              </a:ext>
            </a:extLst>
          </p:cNvPr>
          <p:cNvSpPr>
            <a:spLocks noGrp="1"/>
          </p:cNvSpPr>
          <p:nvPr>
            <p:ph sz="quarter" idx="23" hasCustomPrompt="1"/>
          </p:nvPr>
        </p:nvSpPr>
        <p:spPr>
          <a:xfrm>
            <a:off x="9221533"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F61A6E8-C0EC-4DE1-AAE2-02F07CEDADB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691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and Graph">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8" name="object 11">
            <a:extLst>
              <a:ext uri="{FF2B5EF4-FFF2-40B4-BE49-F238E27FC236}">
                <a16:creationId xmlns:a16="http://schemas.microsoft.com/office/drawing/2014/main" id="{5B2FFAFB-8F4D-4F96-8428-8C649C7FC95A}"/>
              </a:ext>
            </a:extLst>
          </p:cNvPr>
          <p:cNvSpPr/>
          <p:nvPr userDrawn="1"/>
        </p:nvSpPr>
        <p:spPr>
          <a:xfrm>
            <a:off x="6827509" y="2697458"/>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9" name="object 12">
            <a:extLst>
              <a:ext uri="{FF2B5EF4-FFF2-40B4-BE49-F238E27FC236}">
                <a16:creationId xmlns:a16="http://schemas.microsoft.com/office/drawing/2014/main" id="{EA7DE643-C887-4DC0-AE53-E71C371F5AAD}"/>
              </a:ext>
            </a:extLst>
          </p:cNvPr>
          <p:cNvSpPr/>
          <p:nvPr userDrawn="1"/>
        </p:nvSpPr>
        <p:spPr>
          <a:xfrm>
            <a:off x="11216581" y="2697458"/>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10" name="Text Placeholder 6">
            <a:extLst>
              <a:ext uri="{FF2B5EF4-FFF2-40B4-BE49-F238E27FC236}">
                <a16:creationId xmlns:a16="http://schemas.microsoft.com/office/drawing/2014/main" id="{C2BA9B0C-8A88-45E4-AB1D-CC7A4E777EB7}"/>
              </a:ext>
            </a:extLst>
          </p:cNvPr>
          <p:cNvSpPr>
            <a:spLocks noGrp="1"/>
          </p:cNvSpPr>
          <p:nvPr>
            <p:ph type="body" sz="quarter" idx="18"/>
          </p:nvPr>
        </p:nvSpPr>
        <p:spPr>
          <a:xfrm>
            <a:off x="7010390" y="2880367"/>
            <a:ext cx="4297633" cy="2377414"/>
          </a:xfrm>
          <a:prstGeom prst="rect">
            <a:avLst/>
          </a:prstGeom>
        </p:spPr>
        <p:txBody>
          <a:bodyPr lIns="0" tIns="0" rIns="0" bIns="0" anchor="ctr"/>
          <a:lstStyle>
            <a:lvl1pPr marL="0" indent="0" algn="ctr">
              <a:lnSpc>
                <a:spcPct val="124000"/>
              </a:lnSpc>
              <a:spcBef>
                <a:spcPts val="0"/>
              </a:spcBef>
              <a:spcAft>
                <a:spcPts val="1000"/>
              </a:spcAft>
              <a:buNone/>
              <a:defRPr sz="1100" b="0" spc="0" baseline="0">
                <a:latin typeface="Montserrat" pitchFamily="2" charset="77"/>
              </a:defRPr>
            </a:lvl1pPr>
          </a:lstStyle>
          <a:p>
            <a:pPr lvl="0"/>
            <a:r>
              <a:rPr lang="en-GB" dirty="0"/>
              <a:t>Click to edit Master text styles</a:t>
            </a:r>
          </a:p>
        </p:txBody>
      </p:sp>
      <p:sp>
        <p:nvSpPr>
          <p:cNvPr id="14" name="Chart Placeholder 13">
            <a:extLst>
              <a:ext uri="{FF2B5EF4-FFF2-40B4-BE49-F238E27FC236}">
                <a16:creationId xmlns:a16="http://schemas.microsoft.com/office/drawing/2014/main" id="{73A4CEAD-B261-48CA-BA9D-1DD17F2B9682}"/>
              </a:ext>
            </a:extLst>
          </p:cNvPr>
          <p:cNvSpPr>
            <a:spLocks noGrp="1"/>
          </p:cNvSpPr>
          <p:nvPr>
            <p:ph type="chart" sz="quarter" idx="19"/>
          </p:nvPr>
        </p:nvSpPr>
        <p:spPr>
          <a:xfrm>
            <a:off x="701099" y="2697148"/>
            <a:ext cx="5759450" cy="2743200"/>
          </a:xfrm>
        </p:spPr>
        <p:txBody>
          <a:bodyPr anchor="ctr"/>
          <a:lstStyle>
            <a:lvl1pPr algn="ctr">
              <a:buNone/>
              <a:defRPr sz="1200" b="0">
                <a:solidFill>
                  <a:srgbClr val="000000"/>
                </a:solidFill>
              </a:defRPr>
            </a:lvl1pPr>
          </a:lstStyle>
          <a:p>
            <a:endParaRPr lang="en-US"/>
          </a:p>
        </p:txBody>
      </p:sp>
      <p:sp>
        <p:nvSpPr>
          <p:cNvPr id="16" name="Title 15">
            <a:extLst>
              <a:ext uri="{FF2B5EF4-FFF2-40B4-BE49-F238E27FC236}">
                <a16:creationId xmlns:a16="http://schemas.microsoft.com/office/drawing/2014/main" id="{AD41F027-8C0A-4486-9E01-D3AA8AF6CE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173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Quot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21AFECA-8858-4A7D-B010-6E8082DE80B4}"/>
              </a:ext>
            </a:extLst>
          </p:cNvPr>
          <p:cNvSpPr/>
          <p:nvPr userDrawn="1"/>
        </p:nvSpPr>
        <p:spPr>
          <a:xfrm>
            <a:off x="6096000" y="0"/>
            <a:ext cx="6096000" cy="6857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101829" y="2423157"/>
            <a:ext cx="4114752" cy="2194550"/>
          </a:xfrm>
          <a:prstGeom prst="rect">
            <a:avLst/>
          </a:prstGeom>
        </p:spPr>
        <p:txBody>
          <a:bodyPr lIns="0" tIns="0" rIns="0" bIns="0" anchor="ctr"/>
          <a:lstStyle>
            <a:lvl1pPr marL="0" indent="0" algn="ctr">
              <a:lnSpc>
                <a:spcPct val="124000"/>
              </a:lnSpc>
              <a:spcBef>
                <a:spcPts val="0"/>
              </a:spcBef>
              <a:spcAft>
                <a:spcPts val="2000"/>
              </a:spcAft>
              <a:buNone/>
              <a:defRPr sz="1100" b="0" spc="0" baseline="0">
                <a:solidFill>
                  <a:srgbClr val="FFFFFF"/>
                </a:solidFill>
                <a:latin typeface="Montserrat" pitchFamily="2" charset="77"/>
              </a:defRPr>
            </a:lvl1pPr>
          </a:lstStyle>
          <a:p>
            <a:pPr lvl="0"/>
            <a:r>
              <a:rPr lang="en-GB" dirty="0"/>
              <a:t>Click to edit Master text styles</a:t>
            </a:r>
          </a:p>
        </p:txBody>
      </p:sp>
      <p:sp>
        <p:nvSpPr>
          <p:cNvPr id="16" name="object 11">
            <a:extLst>
              <a:ext uri="{FF2B5EF4-FFF2-40B4-BE49-F238E27FC236}">
                <a16:creationId xmlns:a16="http://schemas.microsoft.com/office/drawing/2014/main" id="{6C3E9B56-626C-441D-8933-17719F385183}"/>
              </a:ext>
            </a:extLst>
          </p:cNvPr>
          <p:cNvSpPr/>
          <p:nvPr userDrawn="1"/>
        </p:nvSpPr>
        <p:spPr>
          <a:xfrm>
            <a:off x="6827509" y="2148824"/>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17" name="object 12">
            <a:extLst>
              <a:ext uri="{FF2B5EF4-FFF2-40B4-BE49-F238E27FC236}">
                <a16:creationId xmlns:a16="http://schemas.microsoft.com/office/drawing/2014/main" id="{E2224C3E-6880-4649-9CA4-F8435824A38D}"/>
              </a:ext>
            </a:extLst>
          </p:cNvPr>
          <p:cNvSpPr/>
          <p:nvPr userDrawn="1"/>
        </p:nvSpPr>
        <p:spPr>
          <a:xfrm>
            <a:off x="11216581" y="2148824"/>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21" name="Title 20">
            <a:extLst>
              <a:ext uri="{FF2B5EF4-FFF2-40B4-BE49-F238E27FC236}">
                <a16:creationId xmlns:a16="http://schemas.microsoft.com/office/drawing/2014/main" id="{C74876E1-C88D-4F5C-A52D-C55A60266F78}"/>
              </a:ext>
            </a:extLst>
          </p:cNvPr>
          <p:cNvSpPr>
            <a:spLocks noGrp="1"/>
          </p:cNvSpPr>
          <p:nvPr>
            <p:ph type="title"/>
          </p:nvPr>
        </p:nvSpPr>
        <p:spPr>
          <a:xfrm>
            <a:off x="700983" y="685830"/>
            <a:ext cx="5029138" cy="457200"/>
          </a:xfrm>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686199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Page Quote">
    <p:bg>
      <p:bgPr>
        <a:solidFill>
          <a:srgbClr val="000000"/>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E53BE2F-2178-B04D-B383-51E714388374}"/>
              </a:ext>
            </a:extLst>
          </p:cNvPr>
          <p:cNvSpPr>
            <a:spLocks noGrp="1"/>
          </p:cNvSpPr>
          <p:nvPr>
            <p:ph type="body" sz="quarter" idx="14"/>
          </p:nvPr>
        </p:nvSpPr>
        <p:spPr>
          <a:xfrm>
            <a:off x="3352830" y="2971805"/>
            <a:ext cx="5486340" cy="914390"/>
          </a:xfrm>
          <a:prstGeom prst="rect">
            <a:avLst/>
          </a:prstGeom>
        </p:spPr>
        <p:txBody>
          <a:bodyPr lIns="0" tIns="0" rIns="0" bIns="0"/>
          <a:lstStyle>
            <a:lvl1pPr marL="0" indent="0" algn="just">
              <a:lnSpc>
                <a:spcPct val="124000"/>
              </a:lnSpc>
              <a:spcBef>
                <a:spcPts val="0"/>
              </a:spcBef>
              <a:spcAft>
                <a:spcPts val="0"/>
              </a:spcAft>
              <a:buNone/>
              <a:defRPr sz="1800" b="0" baseline="0">
                <a:solidFill>
                  <a:srgbClr val="FFFFFF"/>
                </a:solidFill>
                <a:latin typeface="Montserrat" pitchFamily="2" charset="77"/>
              </a:defRPr>
            </a:lvl1pPr>
          </a:lstStyle>
          <a:p>
            <a:pPr lvl="0"/>
            <a:r>
              <a:rPr lang="en-GB" dirty="0"/>
              <a:t>Click to edit Master text styles</a:t>
            </a:r>
          </a:p>
        </p:txBody>
      </p:sp>
      <p:sp>
        <p:nvSpPr>
          <p:cNvPr id="14" name="object 15">
            <a:extLst>
              <a:ext uri="{FF2B5EF4-FFF2-40B4-BE49-F238E27FC236}">
                <a16:creationId xmlns:a16="http://schemas.microsoft.com/office/drawing/2014/main" id="{3EDA5C50-8EC2-478B-9704-D23D56ABD5FF}"/>
              </a:ext>
            </a:extLst>
          </p:cNvPr>
          <p:cNvSpPr/>
          <p:nvPr userDrawn="1"/>
        </p:nvSpPr>
        <p:spPr>
          <a:xfrm>
            <a:off x="2895634"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sp>
        <p:nvSpPr>
          <p:cNvPr id="15" name="object 15">
            <a:extLst>
              <a:ext uri="{FF2B5EF4-FFF2-40B4-BE49-F238E27FC236}">
                <a16:creationId xmlns:a16="http://schemas.microsoft.com/office/drawing/2014/main" id="{07D4FB77-A0D5-4131-8832-8D45F694F834}"/>
              </a:ext>
            </a:extLst>
          </p:cNvPr>
          <p:cNvSpPr/>
          <p:nvPr userDrawn="1"/>
        </p:nvSpPr>
        <p:spPr>
          <a:xfrm flipH="1">
            <a:off x="9022049"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pic>
        <p:nvPicPr>
          <p:cNvPr id="16" name="Picture 7">
            <a:extLst>
              <a:ext uri="{FF2B5EF4-FFF2-40B4-BE49-F238E27FC236}">
                <a16:creationId xmlns:a16="http://schemas.microsoft.com/office/drawing/2014/main" id="{448C7A77-717D-4902-8F0C-3739A0525C9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17" name="Group 16">
            <a:extLst>
              <a:ext uri="{FF2B5EF4-FFF2-40B4-BE49-F238E27FC236}">
                <a16:creationId xmlns:a16="http://schemas.microsoft.com/office/drawing/2014/main" id="{A8B3FFF7-A157-4559-8DC3-3DA1895331B2}"/>
              </a:ext>
            </a:extLst>
          </p:cNvPr>
          <p:cNvGrpSpPr/>
          <p:nvPr userDrawn="1"/>
        </p:nvGrpSpPr>
        <p:grpSpPr>
          <a:xfrm>
            <a:off x="426782" y="502300"/>
            <a:ext cx="182878" cy="183530"/>
            <a:chOff x="1524050" y="320074"/>
            <a:chExt cx="182878" cy="183530"/>
          </a:xfrm>
        </p:grpSpPr>
        <p:cxnSp>
          <p:nvCxnSpPr>
            <p:cNvPr id="18" name="Straight Connector 17">
              <a:extLst>
                <a:ext uri="{FF2B5EF4-FFF2-40B4-BE49-F238E27FC236}">
                  <a16:creationId xmlns:a16="http://schemas.microsoft.com/office/drawing/2014/main" id="{4B9B5072-031D-48C0-BAA0-3B490507DF9B}"/>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EE20CB-F1D8-4DD3-8034-E5D585CB1457}"/>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7955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pic>
        <p:nvPicPr>
          <p:cNvPr id="7" name="Picture 6">
            <a:extLst>
              <a:ext uri="{FF2B5EF4-FFF2-40B4-BE49-F238E27FC236}">
                <a16:creationId xmlns:a16="http://schemas.microsoft.com/office/drawing/2014/main" id="{23950C36-B36B-BD45-9160-1F5E0B5C8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9" name="Picture 8">
            <a:extLst>
              <a:ext uri="{FF2B5EF4-FFF2-40B4-BE49-F238E27FC236}">
                <a16:creationId xmlns:a16="http://schemas.microsoft.com/office/drawing/2014/main" id="{072A3B1B-87F5-554B-BAC0-C192C94A56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13" name="Picture 12">
            <a:extLst>
              <a:ext uri="{FF2B5EF4-FFF2-40B4-BE49-F238E27FC236}">
                <a16:creationId xmlns:a16="http://schemas.microsoft.com/office/drawing/2014/main" id="{1A4BBC39-FD4E-3D49-9FE6-5BBBFD01692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4" name="object 52">
            <a:extLst>
              <a:ext uri="{FF2B5EF4-FFF2-40B4-BE49-F238E27FC236}">
                <a16:creationId xmlns:a16="http://schemas.microsoft.com/office/drawing/2014/main" id="{EE2B5D8D-15BC-1148-B9A4-732E3CE54B36}"/>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chemeClr val="bg1"/>
                </a:solidFill>
                <a:latin typeface="Montserrat" charset="0"/>
                <a:ea typeface="Montserrat" charset="0"/>
                <a:cs typeface="Montserrat" charset="0"/>
              </a:rPr>
              <a:t>www.emeritus.org</a:t>
            </a:r>
            <a:endParaRPr sz="1200" dirty="0">
              <a:solidFill>
                <a:schemeClr val="bg1"/>
              </a:solidFill>
              <a:latin typeface="Montserrat" charset="0"/>
              <a:ea typeface="Montserrat" charset="0"/>
              <a:cs typeface="Montserrat" charset="0"/>
            </a:endParaRPr>
          </a:p>
        </p:txBody>
      </p:sp>
      <p:sp>
        <p:nvSpPr>
          <p:cNvPr id="11" name="Title 3">
            <a:extLst>
              <a:ext uri="{FF2B5EF4-FFF2-40B4-BE49-F238E27FC236}">
                <a16:creationId xmlns:a16="http://schemas.microsoft.com/office/drawing/2014/main" id="{CB967A32-F59F-49C2-A138-3855F9E83764}"/>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spTree>
    <p:extLst>
      <p:ext uri="{BB962C8B-B14F-4D97-AF65-F5344CB8AC3E}">
        <p14:creationId xmlns:p14="http://schemas.microsoft.com/office/powerpoint/2010/main" val="1488878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pic>
        <p:nvPicPr>
          <p:cNvPr id="6" name="Picture 5">
            <a:extLst>
              <a:ext uri="{FF2B5EF4-FFF2-40B4-BE49-F238E27FC236}">
                <a16:creationId xmlns:a16="http://schemas.microsoft.com/office/drawing/2014/main" id="{2BF28E23-54A6-4A9A-ADC5-F4836208E5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7" name="Picture 6">
            <a:extLst>
              <a:ext uri="{FF2B5EF4-FFF2-40B4-BE49-F238E27FC236}">
                <a16:creationId xmlns:a16="http://schemas.microsoft.com/office/drawing/2014/main" id="{B5878DA8-B1B9-499E-87D0-DFDD2F9B35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9" name="Picture 8">
            <a:extLst>
              <a:ext uri="{FF2B5EF4-FFF2-40B4-BE49-F238E27FC236}">
                <a16:creationId xmlns:a16="http://schemas.microsoft.com/office/drawing/2014/main" id="{6ED26997-9C3F-490E-A0BC-A9903964F4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0" name="object 52">
            <a:extLst>
              <a:ext uri="{FF2B5EF4-FFF2-40B4-BE49-F238E27FC236}">
                <a16:creationId xmlns:a16="http://schemas.microsoft.com/office/drawing/2014/main" id="{89782039-20D3-46EF-89C6-168864619252}"/>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rgbClr val="000000"/>
                </a:solidFill>
                <a:latin typeface="Montserrat" charset="0"/>
                <a:ea typeface="Montserrat" charset="0"/>
                <a:cs typeface="Montserrat" charset="0"/>
              </a:rPr>
              <a:t>www.emeritus.org</a:t>
            </a:r>
            <a:endParaRPr sz="1200" dirty="0">
              <a:solidFill>
                <a:srgbClr val="000000"/>
              </a:solidFill>
              <a:latin typeface="Montserrat" charset="0"/>
              <a:ea typeface="Montserrat" charset="0"/>
              <a:cs typeface="Montserrat" charset="0"/>
            </a:endParaRP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26527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10328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p:nvPr>
        </p:nvSpPr>
        <p:spPr>
          <a:xfrm>
            <a:off x="701099" y="5714970"/>
            <a:ext cx="8138071" cy="457200"/>
          </a:xfrm>
        </p:spPr>
        <p:txBody>
          <a:bodyPr/>
          <a:lstStyle>
            <a:lvl1pPr>
              <a:defRPr sz="2400">
                <a:solidFill>
                  <a:srgbClr val="00BE6D"/>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474524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25021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E8E4F-F8E9-4E14-A818-445D9C9588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spTree>
    <p:extLst>
      <p:ext uri="{BB962C8B-B14F-4D97-AF65-F5344CB8AC3E}">
        <p14:creationId xmlns:p14="http://schemas.microsoft.com/office/powerpoint/2010/main" val="210153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s and Pointer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9235338" cy="364454"/>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5" name="Content Placeholder 5">
            <a:extLst>
              <a:ext uri="{FF2B5EF4-FFF2-40B4-BE49-F238E27FC236}">
                <a16:creationId xmlns:a16="http://schemas.microsoft.com/office/drawing/2014/main" id="{26D1F0E6-AAAD-4CEA-8864-60177A65C3BF}"/>
              </a:ext>
            </a:extLst>
          </p:cNvPr>
          <p:cNvSpPr>
            <a:spLocks noGrp="1"/>
          </p:cNvSpPr>
          <p:nvPr>
            <p:ph sz="quarter" idx="15"/>
          </p:nvPr>
        </p:nvSpPr>
        <p:spPr>
          <a:xfrm>
            <a:off x="701099" y="2514610"/>
            <a:ext cx="9235338" cy="2849563"/>
          </a:xfrm>
        </p:spPr>
        <p:txBody>
          <a:bodyPr/>
          <a:lstStyle>
            <a:lvl1pPr>
              <a:defRPr>
                <a:solidFill>
                  <a:srgbClr val="000000"/>
                </a:solidFill>
              </a:defRPr>
            </a:lvl1pPr>
            <a:lvl2pPr>
              <a:defRPr>
                <a:solidFill>
                  <a:srgbClr val="000000"/>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359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s and Pointers 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l">
              <a:lnSpc>
                <a:spcPct val="110000"/>
              </a:lnSpc>
              <a:spcBef>
                <a:spcPts val="0"/>
              </a:spcBef>
              <a:spcAft>
                <a:spcPts val="0"/>
              </a:spcAft>
              <a:buNone/>
              <a:defRPr sz="1400" b="1" baseline="0">
                <a:solidFill>
                  <a:srgbClr val="00BE6D"/>
                </a:solidFill>
                <a:latin typeface="Montserrat" pitchFamily="2" charset="77"/>
              </a:defRPr>
            </a:lvl1pPr>
            <a:lvl2pPr marL="0" indent="0" algn="l">
              <a:lnSpc>
                <a:spcPct val="110000"/>
              </a:lnSpc>
              <a:spcAft>
                <a:spcPts val="2000"/>
              </a:spcAft>
              <a:defRPr>
                <a:solidFill>
                  <a:srgbClr val="000000"/>
                </a:solidFill>
              </a:defRPr>
            </a:lvl2pPr>
            <a:lvl3pPr indent="0" algn="l">
              <a:lnSpc>
                <a:spcPct val="110000"/>
              </a:lnSpc>
              <a:defRPr/>
            </a:lvl3pPr>
          </a:lstStyle>
          <a:p>
            <a:pPr lvl="0"/>
            <a:r>
              <a:rPr lang="en-GB" dirty="0"/>
              <a:t>Click to edit Master text style</a:t>
            </a:r>
          </a:p>
          <a:p>
            <a:pPr lvl="1"/>
            <a:r>
              <a:rPr lang="en-US" sz="1100" dirty="0">
                <a:solidFill>
                  <a:srgbClr val="231F20"/>
                </a:solidFill>
                <a:latin typeface="Montserrat" charset="0"/>
                <a:ea typeface="Montserrat" charset="0"/>
                <a:cs typeface="Montserrat" charset="0"/>
              </a:rPr>
              <a:t>Second level</a:t>
            </a:r>
            <a:endParaRPr lang="en-GB" dirty="0"/>
          </a:p>
        </p:txBody>
      </p:sp>
      <p:sp>
        <p:nvSpPr>
          <p:cNvPr id="17" name="Title 16">
            <a:extLst>
              <a:ext uri="{FF2B5EF4-FFF2-40B4-BE49-F238E27FC236}">
                <a16:creationId xmlns:a16="http://schemas.microsoft.com/office/drawing/2014/main" id="{3C2DCFE6-4E3A-4411-ADB2-70787983512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258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nd Paragraph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sp>
        <p:nvSpPr>
          <p:cNvPr id="19" name="Title 18">
            <a:extLst>
              <a:ext uri="{FF2B5EF4-FFF2-40B4-BE49-F238E27FC236}">
                <a16:creationId xmlns:a16="http://schemas.microsoft.com/office/drawing/2014/main" id="{ED086D1A-C114-45FC-B7CD-48518CAED3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60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Image Blac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FFFFFF"/>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9" y="3063246"/>
            <a:ext cx="4480512" cy="2651729"/>
          </a:xfrm>
          <a:prstGeom prst="rect">
            <a:avLst/>
          </a:prstGeom>
        </p:spPr>
        <p:txBody>
          <a:bodyPr lIns="0" tIns="0" rIns="0" bIns="0"/>
          <a:lstStyle>
            <a:lvl1pPr marL="137160" indent="-137160" algn="just">
              <a:lnSpc>
                <a:spcPct val="124000"/>
              </a:lnSpc>
              <a:spcBef>
                <a:spcPts val="0"/>
              </a:spcBef>
              <a:spcAft>
                <a:spcPts val="1000"/>
              </a:spcAft>
              <a:buClr>
                <a:srgbClr val="FFFFFF"/>
              </a:buClr>
              <a:buFont typeface="Montserrat" panose="00000500000000000000" pitchFamily="2" charset="0"/>
              <a:buChar char="‐"/>
              <a:defRPr sz="1400" b="1" spc="0" baseline="0">
                <a:solidFill>
                  <a:srgbClr val="FFFFFF"/>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53856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Imag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8" y="3063247"/>
            <a:ext cx="5029145" cy="2194534"/>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414383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480CCCB-A62E-9445-8634-19B8EA96978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7" name="Group 6">
            <a:extLst>
              <a:ext uri="{FF2B5EF4-FFF2-40B4-BE49-F238E27FC236}">
                <a16:creationId xmlns:a16="http://schemas.microsoft.com/office/drawing/2014/main" id="{5866B4FD-74E8-419F-8E6A-45EFA3BE2ED6}"/>
              </a:ext>
            </a:extLst>
          </p:cNvPr>
          <p:cNvGrpSpPr/>
          <p:nvPr userDrawn="1"/>
        </p:nvGrpSpPr>
        <p:grpSpPr>
          <a:xfrm>
            <a:off x="426782" y="502300"/>
            <a:ext cx="182878" cy="183530"/>
            <a:chOff x="1524050" y="320074"/>
            <a:chExt cx="182878" cy="183530"/>
          </a:xfrm>
        </p:grpSpPr>
        <p:cxnSp>
          <p:nvCxnSpPr>
            <p:cNvPr id="8" name="Straight Connector 7">
              <a:extLst>
                <a:ext uri="{FF2B5EF4-FFF2-40B4-BE49-F238E27FC236}">
                  <a16:creationId xmlns:a16="http://schemas.microsoft.com/office/drawing/2014/main" id="{6E2426BB-5402-47CB-B18B-EB7A18E34B49}"/>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C5FACC-32D3-42C6-8A2A-1CF09CBAD1BF}"/>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C636E56E-DEFE-422C-9CFF-2AC0EF7650CC}"/>
              </a:ext>
            </a:extLst>
          </p:cNvPr>
          <p:cNvCxnSpPr>
            <a:cxnSpLocks/>
          </p:cNvCxnSpPr>
          <p:nvPr userDrawn="1"/>
        </p:nvCxnSpPr>
        <p:spPr>
          <a:xfrm>
            <a:off x="701098" y="1325903"/>
            <a:ext cx="10789920"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1CD77317-A568-4B95-8E30-4EDB7302E448}"/>
              </a:ext>
            </a:extLst>
          </p:cNvPr>
          <p:cNvSpPr>
            <a:spLocks noGrp="1"/>
          </p:cNvSpPr>
          <p:nvPr>
            <p:ph type="title"/>
          </p:nvPr>
        </p:nvSpPr>
        <p:spPr>
          <a:xfrm>
            <a:off x="700983" y="685830"/>
            <a:ext cx="9326894" cy="457200"/>
          </a:xfrm>
          <a:prstGeom prst="rect">
            <a:avLst/>
          </a:prstGeom>
        </p:spPr>
        <p:txBody>
          <a:bodyPr vert="horz" lIns="91440" tIns="0" rIns="91440" bIns="0" rtlCol="0" anchor="ctr">
            <a:noAutofit/>
          </a:body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4" name="Text Placeholder 3">
            <a:extLst>
              <a:ext uri="{FF2B5EF4-FFF2-40B4-BE49-F238E27FC236}">
                <a16:creationId xmlns:a16="http://schemas.microsoft.com/office/drawing/2014/main" id="{F3A6F262-CD67-49FA-8B17-9A15E803435D}"/>
              </a:ext>
            </a:extLst>
          </p:cNvPr>
          <p:cNvSpPr>
            <a:spLocks noGrp="1"/>
          </p:cNvSpPr>
          <p:nvPr>
            <p:ph type="body" idx="1"/>
          </p:nvPr>
        </p:nvSpPr>
        <p:spPr>
          <a:xfrm>
            <a:off x="609660" y="1600225"/>
            <a:ext cx="9418217" cy="4576738"/>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p:txBody>
      </p:sp>
      <p:sp>
        <p:nvSpPr>
          <p:cNvPr id="6" name="Footer Placeholder 5">
            <a:extLst>
              <a:ext uri="{FF2B5EF4-FFF2-40B4-BE49-F238E27FC236}">
                <a16:creationId xmlns:a16="http://schemas.microsoft.com/office/drawing/2014/main" id="{FD6BDE65-696E-4D16-93B1-09F5E24587A8}"/>
              </a:ext>
            </a:extLst>
          </p:cNvPr>
          <p:cNvSpPr>
            <a:spLocks noGrp="1"/>
          </p:cNvSpPr>
          <p:nvPr>
            <p:ph type="ftr" sz="quarter" idx="3"/>
          </p:nvPr>
        </p:nvSpPr>
        <p:spPr>
          <a:xfrm>
            <a:off x="7924780" y="6353386"/>
            <a:ext cx="3200366" cy="184524"/>
          </a:xfrm>
          <a:prstGeom prst="rect">
            <a:avLst/>
          </a:prstGeom>
        </p:spPr>
        <p:txBody>
          <a:bodyPr vert="horz" lIns="0" tIns="0" rIns="0" bIns="0" rtlCol="0" anchor="ctr"/>
          <a:lstStyle>
            <a:lvl1pPr algn="ctr">
              <a:defRPr lang="en-US" sz="1100" b="0" dirty="0">
                <a:solidFill>
                  <a:srgbClr val="00BE6D"/>
                </a:solidFill>
                <a:latin typeface="Montserrat" panose="00000500000000000000" pitchFamily="2" charset="0"/>
              </a:defRPr>
            </a:lvl1pPr>
          </a:lstStyle>
          <a:p>
            <a:pPr algn="r"/>
            <a:r>
              <a:rPr lang="en-US" dirty="0"/>
              <a:t>Footer Line</a:t>
            </a:r>
            <a:endParaRPr lang="en-US" b="1" dirty="0"/>
          </a:p>
        </p:txBody>
      </p:sp>
      <p:sp>
        <p:nvSpPr>
          <p:cNvPr id="12" name="Date Placeholder 11">
            <a:extLst>
              <a:ext uri="{FF2B5EF4-FFF2-40B4-BE49-F238E27FC236}">
                <a16:creationId xmlns:a16="http://schemas.microsoft.com/office/drawing/2014/main" id="{89851605-7F6A-4018-938B-2BD7FB3304C5}"/>
              </a:ext>
            </a:extLst>
          </p:cNvPr>
          <p:cNvSpPr>
            <a:spLocks noGrp="1"/>
          </p:cNvSpPr>
          <p:nvPr>
            <p:ph type="dt" sz="half" idx="2"/>
          </p:nvPr>
        </p:nvSpPr>
        <p:spPr>
          <a:xfrm>
            <a:off x="11442959" y="135561"/>
            <a:ext cx="640073" cy="184524"/>
          </a:xfrm>
          <a:prstGeom prst="rect">
            <a:avLst/>
          </a:prstGeom>
          <a:solidFill>
            <a:srgbClr val="00BE6D"/>
          </a:solidFill>
        </p:spPr>
        <p:txBody>
          <a:bodyPr vert="horz" lIns="91440" tIns="91440" rIns="91440" bIns="91440" rtlCol="0" anchor="ctr"/>
          <a:lstStyle>
            <a:lvl1pPr algn="ctr">
              <a:defRPr lang="en-US" sz="800" b="0" cap="all" spc="100" baseline="0" smtClean="0">
                <a:solidFill>
                  <a:srgbClr val="FFFFFF"/>
                </a:solidFill>
                <a:latin typeface="Montserrat" panose="00000500000000000000" pitchFamily="2" charset="0"/>
              </a:defRPr>
            </a:lvl1pPr>
          </a:lstStyle>
          <a:p>
            <a:r>
              <a:rPr lang="en-US" dirty="0"/>
              <a:t>Jan-21</a:t>
            </a:r>
          </a:p>
        </p:txBody>
      </p:sp>
      <p:sp>
        <p:nvSpPr>
          <p:cNvPr id="13" name="Slide Number Placeholder 12">
            <a:extLst>
              <a:ext uri="{FF2B5EF4-FFF2-40B4-BE49-F238E27FC236}">
                <a16:creationId xmlns:a16="http://schemas.microsoft.com/office/drawing/2014/main" id="{C8C0C1E0-CBFA-4B4C-8742-EFF277A0E387}"/>
              </a:ext>
            </a:extLst>
          </p:cNvPr>
          <p:cNvSpPr>
            <a:spLocks noGrp="1"/>
          </p:cNvSpPr>
          <p:nvPr>
            <p:ph type="sldNum" sz="quarter" idx="4"/>
          </p:nvPr>
        </p:nvSpPr>
        <p:spPr>
          <a:xfrm>
            <a:off x="11216585" y="6353382"/>
            <a:ext cx="365786" cy="184533"/>
          </a:xfrm>
          <a:prstGeom prst="rect">
            <a:avLst/>
          </a:prstGeom>
        </p:spPr>
        <p:txBody>
          <a:bodyPr vert="horz" lIns="0" tIns="0" rIns="0" bIns="0" rtlCol="0" anchor="ctr"/>
          <a:lstStyle>
            <a:lvl1pPr algn="r">
              <a:defRPr lang="en-US" sz="1100" b="1" smtClean="0">
                <a:solidFill>
                  <a:srgbClr val="000000"/>
                </a:solidFill>
                <a:latin typeface="Montserrat" panose="00000500000000000000" pitchFamily="2" charset="0"/>
              </a:defRPr>
            </a:lvl1pPr>
          </a:lstStyle>
          <a:p>
            <a:fld id="{8E620370-C621-4261-9B3E-A148FC4303D2}" type="slidenum">
              <a:rPr lang="en-US" smtClean="0"/>
              <a:pPr/>
              <a:t>‹#›</a:t>
            </a:fld>
            <a:endParaRPr lang="en-US" dirty="0"/>
          </a:p>
        </p:txBody>
      </p:sp>
    </p:spTree>
    <p:extLst>
      <p:ext uri="{BB962C8B-B14F-4D97-AF65-F5344CB8AC3E}">
        <p14:creationId xmlns:p14="http://schemas.microsoft.com/office/powerpoint/2010/main" val="36897553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48" r:id="rId3"/>
    <p:sldLayoutId id="2147483749" r:id="rId4"/>
    <p:sldLayoutId id="2147483747" r:id="rId5"/>
    <p:sldLayoutId id="2147483712" r:id="rId6"/>
    <p:sldLayoutId id="2147483701" r:id="rId7"/>
    <p:sldLayoutId id="2147483714" r:id="rId8"/>
    <p:sldLayoutId id="2147483713" r:id="rId9"/>
    <p:sldLayoutId id="2147483715" r:id="rId10"/>
    <p:sldLayoutId id="2147483717" r:id="rId11"/>
    <p:sldLayoutId id="2147483718" r:id="rId12"/>
    <p:sldLayoutId id="2147483722" r:id="rId13"/>
    <p:sldLayoutId id="2147483723" r:id="rId14"/>
    <p:sldLayoutId id="2147483676" r:id="rId15"/>
    <p:sldLayoutId id="2147483742" r:id="rId16"/>
    <p:sldLayoutId id="2147483743" r:id="rId17"/>
    <p:sldLayoutId id="2147483751" r:id="rId18"/>
  </p:sldLayoutIdLst>
  <p:txStyles>
    <p:title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p:titleStyle>
    <p:bodyStyle>
      <a:lvl1pPr marL="228600" indent="-228600" algn="l" defTabSz="914400" rtl="0" eaLnBrk="1" latinLnBrk="0" hangingPunct="1">
        <a:lnSpc>
          <a:spcPct val="110000"/>
        </a:lnSpc>
        <a:spcBef>
          <a:spcPts val="1000"/>
        </a:spcBef>
        <a:buClr>
          <a:srgbClr val="00BE6D"/>
        </a:buClr>
        <a:buFont typeface="Montserrat" panose="00000500000000000000" pitchFamily="2" charset="0"/>
        <a:buChar char="‐"/>
        <a:defRPr sz="1400" b="1" kern="1200" spc="100" baseline="0">
          <a:solidFill>
            <a:srgbClr val="000000"/>
          </a:solidFill>
          <a:latin typeface="Montserrat" panose="00000500000000000000" pitchFamily="2" charset="0"/>
          <a:ea typeface="+mn-ea"/>
          <a:cs typeface="+mn-cs"/>
        </a:defRPr>
      </a:lvl1pPr>
      <a:lvl2pPr marL="228600" indent="0" algn="l" defTabSz="914400" rtl="0" eaLnBrk="1" latinLnBrk="0" hangingPunct="1">
        <a:lnSpc>
          <a:spcPct val="110000"/>
        </a:lnSpc>
        <a:spcBef>
          <a:spcPts val="0"/>
        </a:spcBef>
        <a:spcAft>
          <a:spcPts val="500"/>
        </a:spcAft>
        <a:buClr>
          <a:srgbClr val="00BE6D"/>
        </a:buClr>
        <a:buFont typeface="Montserrat" panose="00000500000000000000" pitchFamily="2" charset="0"/>
        <a:buNone/>
        <a:defRPr sz="1100" kern="1200" spc="100" baseline="0">
          <a:solidFill>
            <a:srgbClr val="000000"/>
          </a:solidFill>
          <a:latin typeface="Montserrat" panose="00000500000000000000" pitchFamily="2" charset="0"/>
          <a:ea typeface="+mn-ea"/>
          <a:cs typeface="+mn-cs"/>
        </a:defRPr>
      </a:lvl2pPr>
      <a:lvl3pPr marL="11430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qualtrics.com/experience-management/research/kano-analysis/" TargetMode="External"/><Relationship Id="rId7" Type="http://schemas.openxmlformats.org/officeDocument/2006/relationships/hyperlink" Target="https://sapioresearch.com/kano-analysi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usertimes.io/2019/01/21/how-to-run-studies-using-the-kano-method/#:~:text=The%20standardized%20Kano%20questionnaire%20proposes,lacks%20the%20feature%20in%20question" TargetMode="External"/><Relationship Id="rId5" Type="http://schemas.openxmlformats.org/officeDocument/2006/relationships/hyperlink" Target="https://kanomodel.com/" TargetMode="External"/><Relationship Id="rId4" Type="http://schemas.openxmlformats.org/officeDocument/2006/relationships/hyperlink" Target="https://foldingburritos.com/blog/kano-mode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zerocodelearning.com/login"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hyperlink" Target="https://participants.eruditus.com/courses/533/files/60374/download?download_frd=1" TargetMode="External"/><Relationship Id="rId5" Type="http://schemas.openxmlformats.org/officeDocument/2006/relationships/hyperlink" Target="https://participants.eruditus.com/courses/533/files/60374?wrap=1" TargetMode="External"/><Relationship Id="rId4" Type="http://schemas.openxmlformats.org/officeDocument/2006/relationships/hyperlink" Target="mailto:programme.support@eruditus.com"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participants.eruditus.com/courses/533/files/60374/download?download_frd=1" TargetMode="External"/><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hyperlink" Target="https://www.analyticsvidhya.com/blog/2020/10/dimensionality-reduction-using-factor-analysis-in-python/" TargetMode="External"/><Relationship Id="rId5" Type="http://schemas.openxmlformats.org/officeDocument/2006/relationships/hyperlink" Target="https://towardsdatascience.com/factor-analysis-a-complete-tutorial-1b7621890e42" TargetMode="Externa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hyperlink" Target="https://conjointly.com/products/maxdiff-analysi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s://conjointly.com/products/brand-specific-conjoint/" TargetMode="External"/><Relationship Id="rId4" Type="http://schemas.openxmlformats.org/officeDocument/2006/relationships/hyperlink" Target="https://conjointly.com/guides/alternatives-to-conjoint/"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hyperlink" Target="https://usertimes.io/2019/01/21/how-to-run-studies-using-the-kano-method/#:~:text=The%20standardized%20Kano%20questionnaire%20proposes,lacks%20the%20feature%20in%20question." TargetMode="External"/><Relationship Id="rId7" Type="http://schemas.openxmlformats.org/officeDocument/2006/relationships/hyperlink" Target="https://www.slideshare.net/jgoodpas/being-agile-with-kano-analysis?qid=9ff45357-2f21-42b5-97e8-0ec6906c7d2d&amp;v=&amp;b=&amp;from_search=1"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s://usertimes.io/2019/01/21/how-to-run-studies-using-the-kano-method/#:~:text=The%20standardized%20Kano%20questionnaire%20proposes,lacks%20the%20feature%20in%20question"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hyperlink" Target="https://productschool.com/blog/product-management-2/skills/prioritization-techniques-product-managers/"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hyperlink" Target="https://medium.com/getting-started-in-product/6-slack-groups-for-product-managers-c44f1e54b6f8" TargetMode="Externa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6DA66-D00F-4E8F-9BA3-E80C98F890C0}"/>
              </a:ext>
            </a:extLst>
          </p:cNvPr>
          <p:cNvSpPr>
            <a:spLocks noGrp="1"/>
          </p:cNvSpPr>
          <p:nvPr>
            <p:ph type="title"/>
          </p:nvPr>
        </p:nvSpPr>
        <p:spPr>
          <a:xfrm>
            <a:off x="701098" y="5852166"/>
            <a:ext cx="10515485" cy="1005834"/>
          </a:xfrm>
        </p:spPr>
        <p:txBody>
          <a:bodyPr/>
          <a:lstStyle/>
          <a:p>
            <a:r>
              <a:rPr lang="en-US" dirty="0"/>
              <a:t>Module 7 –Office </a:t>
            </a:r>
            <a:r>
              <a:rPr lang="en-US" dirty="0" err="1"/>
              <a:t>Hrs</a:t>
            </a:r>
            <a:r>
              <a:rPr lang="en-US" dirty="0"/>
              <a:t> with Raunak Goyal</a:t>
            </a:r>
            <a:br>
              <a:rPr lang="en-US" dirty="0"/>
            </a:br>
            <a:r>
              <a:rPr lang="en-US"/>
              <a:t>Nov  26, </a:t>
            </a:r>
            <a:r>
              <a:rPr lang="en-US" dirty="0"/>
              <a:t>2023</a:t>
            </a:r>
            <a:br>
              <a:rPr lang="en-US" dirty="0"/>
            </a:br>
            <a:endParaRPr lang="en-US" dirty="0"/>
          </a:p>
        </p:txBody>
      </p:sp>
      <p:pic>
        <p:nvPicPr>
          <p:cNvPr id="3" name="Google Shape;89;p1">
            <a:extLst>
              <a:ext uri="{FF2B5EF4-FFF2-40B4-BE49-F238E27FC236}">
                <a16:creationId xmlns:a16="http://schemas.microsoft.com/office/drawing/2014/main" id="{61E85CCC-DB43-D14B-B3BE-644964C624FD}"/>
              </a:ext>
            </a:extLst>
          </p:cNvPr>
          <p:cNvPicPr preferRelativeResize="0"/>
          <p:nvPr/>
        </p:nvPicPr>
        <p:blipFill rotWithShape="1">
          <a:blip r:embed="rId3">
            <a:alphaModFix/>
          </a:blip>
          <a:srcRect/>
          <a:stretch/>
        </p:blipFill>
        <p:spPr>
          <a:xfrm>
            <a:off x="0" y="1936668"/>
            <a:ext cx="12192000" cy="3746547"/>
          </a:xfrm>
          <a:prstGeom prst="rect">
            <a:avLst/>
          </a:prstGeom>
          <a:noFill/>
          <a:ln>
            <a:noFill/>
          </a:ln>
        </p:spPr>
      </p:pic>
    </p:spTree>
    <p:extLst>
      <p:ext uri="{BB962C8B-B14F-4D97-AF65-F5344CB8AC3E}">
        <p14:creationId xmlns:p14="http://schemas.microsoft.com/office/powerpoint/2010/main" val="151647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28490" y="235927"/>
            <a:ext cx="1153502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b="1" dirty="0">
                <a:solidFill>
                  <a:schemeClr val="accent1"/>
                </a:solidFill>
                <a:latin typeface="+mj-lt"/>
                <a:ea typeface="Arial"/>
                <a:cs typeface="Arial"/>
                <a:sym typeface="Arial"/>
              </a:rPr>
              <a:t>MODULE REVIEW – KANO CUSTOMER PREFERENCE MATRIX </a:t>
            </a:r>
            <a:endParaRPr b="1" dirty="0">
              <a:solidFill>
                <a:schemeClr val="accent1"/>
              </a:solidFill>
              <a:latin typeface="+mj-lt"/>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9C365B12-F040-1847-93CF-7CDC93E96416}"/>
              </a:ext>
            </a:extLst>
          </p:cNvPr>
          <p:cNvPicPr>
            <a:picLocks noChangeAspect="1"/>
          </p:cNvPicPr>
          <p:nvPr/>
        </p:nvPicPr>
        <p:blipFill>
          <a:blip r:embed="rId3"/>
          <a:stretch>
            <a:fillRect/>
          </a:stretch>
        </p:blipFill>
        <p:spPr>
          <a:xfrm>
            <a:off x="3171092" y="772257"/>
            <a:ext cx="5849816" cy="5849816"/>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C7815D72-EE04-754E-9D8C-1FD9AE69F7B8}"/>
              </a:ext>
            </a:extLst>
          </p:cNvPr>
          <p:cNvPicPr>
            <a:picLocks noChangeAspect="1"/>
          </p:cNvPicPr>
          <p:nvPr/>
        </p:nvPicPr>
        <p:blipFill>
          <a:blip r:embed="rId4"/>
          <a:stretch>
            <a:fillRect/>
          </a:stretch>
        </p:blipFill>
        <p:spPr>
          <a:xfrm>
            <a:off x="9261720" y="4091354"/>
            <a:ext cx="2273300" cy="1371600"/>
          </a:xfrm>
          <a:prstGeom prst="rect">
            <a:avLst/>
          </a:prstGeom>
        </p:spPr>
      </p:pic>
      <p:pic>
        <p:nvPicPr>
          <p:cNvPr id="7" name="Picture 6" descr="Text&#10;&#10;Description automatically generated">
            <a:extLst>
              <a:ext uri="{FF2B5EF4-FFF2-40B4-BE49-F238E27FC236}">
                <a16:creationId xmlns:a16="http://schemas.microsoft.com/office/drawing/2014/main" id="{762EB24F-97E0-9C44-A902-22213206E275}"/>
              </a:ext>
            </a:extLst>
          </p:cNvPr>
          <p:cNvPicPr>
            <a:picLocks noChangeAspect="1"/>
          </p:cNvPicPr>
          <p:nvPr/>
        </p:nvPicPr>
        <p:blipFill>
          <a:blip r:embed="rId5"/>
          <a:stretch>
            <a:fillRect/>
          </a:stretch>
        </p:blipFill>
        <p:spPr>
          <a:xfrm>
            <a:off x="9261720" y="1818664"/>
            <a:ext cx="2755900" cy="53340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1BE35E34-CCC2-9B4C-8342-F58796B5AD45}"/>
              </a:ext>
            </a:extLst>
          </p:cNvPr>
          <p:cNvPicPr>
            <a:picLocks noChangeAspect="1"/>
          </p:cNvPicPr>
          <p:nvPr/>
        </p:nvPicPr>
        <p:blipFill>
          <a:blip r:embed="rId6"/>
          <a:stretch>
            <a:fillRect/>
          </a:stretch>
        </p:blipFill>
        <p:spPr>
          <a:xfrm>
            <a:off x="428380" y="1564664"/>
            <a:ext cx="2501900" cy="1041400"/>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C1FB9416-F410-7C45-8184-06D4D4FB054E}"/>
              </a:ext>
            </a:extLst>
          </p:cNvPr>
          <p:cNvPicPr>
            <a:picLocks noChangeAspect="1"/>
          </p:cNvPicPr>
          <p:nvPr/>
        </p:nvPicPr>
        <p:blipFill>
          <a:blip r:embed="rId7"/>
          <a:stretch>
            <a:fillRect/>
          </a:stretch>
        </p:blipFill>
        <p:spPr>
          <a:xfrm>
            <a:off x="656980" y="4251937"/>
            <a:ext cx="2095500" cy="393700"/>
          </a:xfrm>
          <a:prstGeom prst="rect">
            <a:avLst/>
          </a:prstGeom>
        </p:spPr>
      </p:pic>
    </p:spTree>
    <p:extLst>
      <p:ext uri="{BB962C8B-B14F-4D97-AF65-F5344CB8AC3E}">
        <p14:creationId xmlns:p14="http://schemas.microsoft.com/office/powerpoint/2010/main" val="298361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repeatCount="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320074"/>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Deeper-dive on Kano Model</a:t>
            </a:r>
            <a:endParaRPr sz="3200" b="1" dirty="0">
              <a:solidFill>
                <a:schemeClr val="accent1"/>
              </a:solidFill>
              <a:latin typeface="+mj-lt"/>
              <a:ea typeface="Arial"/>
              <a:cs typeface="Arial"/>
              <a:sym typeface="Arial"/>
            </a:endParaRPr>
          </a:p>
        </p:txBody>
      </p:sp>
      <p:sp>
        <p:nvSpPr>
          <p:cNvPr id="3" name="Rectangle 2">
            <a:extLst>
              <a:ext uri="{FF2B5EF4-FFF2-40B4-BE49-F238E27FC236}">
                <a16:creationId xmlns:a16="http://schemas.microsoft.com/office/drawing/2014/main" id="{4F16F8B2-1415-EB4A-9EC8-426A8A53AB05}"/>
              </a:ext>
            </a:extLst>
          </p:cNvPr>
          <p:cNvSpPr/>
          <p:nvPr/>
        </p:nvSpPr>
        <p:spPr>
          <a:xfrm>
            <a:off x="680357" y="1470822"/>
            <a:ext cx="10542814" cy="646331"/>
          </a:xfrm>
          <a:prstGeom prst="rect">
            <a:avLst/>
          </a:prstGeom>
        </p:spPr>
        <p:txBody>
          <a:bodyPr wrap="square">
            <a:spAutoFit/>
          </a:bodyPr>
          <a:lstStyle/>
          <a:p>
            <a:pPr marL="285750" indent="-285750" fontAlgn="ctr">
              <a:buFont typeface="Arial" panose="020B0604020202020204" pitchFamily="34" charset="0"/>
              <a:buChar char="•"/>
            </a:pPr>
            <a:r>
              <a:rPr lang="en-US" sz="3600" dirty="0"/>
              <a:t>Since Assignment 7.1 uses the Kano Model</a:t>
            </a:r>
          </a:p>
        </p:txBody>
      </p:sp>
    </p:spTree>
    <p:extLst>
      <p:ext uri="{BB962C8B-B14F-4D97-AF65-F5344CB8AC3E}">
        <p14:creationId xmlns:p14="http://schemas.microsoft.com/office/powerpoint/2010/main" val="30952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essence</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6494085"/>
          </a:xfrm>
          <a:prstGeom prst="rect">
            <a:avLst/>
          </a:prstGeom>
        </p:spPr>
        <p:txBody>
          <a:bodyPr wrap="square">
            <a:spAutoFit/>
          </a:bodyPr>
          <a:lstStyle/>
          <a:p>
            <a:pPr marL="457200" indent="-457200">
              <a:buFont typeface="Arial" panose="020B0604020202020204" pitchFamily="34" charset="0"/>
              <a:buChar char="•"/>
            </a:pPr>
            <a:r>
              <a:rPr lang="en-US" sz="3200" dirty="0">
                <a:latin typeface="+mn-lt"/>
              </a:rPr>
              <a:t>Why? Creating a product roadmap</a:t>
            </a:r>
          </a:p>
          <a:p>
            <a:pPr marL="457200" indent="-457200">
              <a:buFont typeface="Arial" panose="020B0604020202020204" pitchFamily="34" charset="0"/>
              <a:buChar char="•"/>
            </a:pPr>
            <a:r>
              <a:rPr lang="en-US" sz="3200" dirty="0"/>
              <a:t>My experience – the mot important task of a PM</a:t>
            </a:r>
          </a:p>
          <a:p>
            <a:pPr marL="457200" indent="-457200">
              <a:buFont typeface="Arial" panose="020B0604020202020204" pitchFamily="34" charset="0"/>
              <a:buChar char="•"/>
            </a:pPr>
            <a:r>
              <a:rPr lang="en-US" sz="3200" dirty="0">
                <a:latin typeface="+mn-lt"/>
              </a:rPr>
              <a:t>Roadmap, Prioritization, Release Train, Must-Have, Nice-to-have, Should-have</a:t>
            </a:r>
          </a:p>
          <a:p>
            <a:pPr marL="457200" indent="-457200">
              <a:buFont typeface="Arial" panose="020B0604020202020204" pitchFamily="34" charset="0"/>
              <a:buChar char="•"/>
            </a:pPr>
            <a:r>
              <a:rPr lang="en-US" sz="3200" dirty="0"/>
              <a:t>Your feature backlog is “endless” (So many internal and external “contributors</a:t>
            </a:r>
            <a:r>
              <a:rPr lang="en-US" sz="3200" dirty="0">
                <a:sym typeface="Wingdings" panose="05000000000000000000" pitchFamily="2" charset="2"/>
              </a:rPr>
              <a:t>” )</a:t>
            </a:r>
          </a:p>
          <a:p>
            <a:pPr marL="457200" indent="-457200">
              <a:buFont typeface="Arial" panose="020B0604020202020204" pitchFamily="34" charset="0"/>
              <a:buChar char="•"/>
            </a:pPr>
            <a:r>
              <a:rPr lang="en-US" sz="3200" dirty="0">
                <a:latin typeface="+mn-lt"/>
              </a:rPr>
              <a:t>You want data to support your decisions</a:t>
            </a:r>
          </a:p>
          <a:p>
            <a:pPr marL="457200" indent="-457200">
              <a:buFont typeface="Arial" panose="020B0604020202020204" pitchFamily="34" charset="0"/>
              <a:buChar char="•"/>
            </a:pPr>
            <a:r>
              <a:rPr lang="en-US" sz="3200" dirty="0"/>
              <a:t>How to select the right features? Which ones will make your (future) customers “happy”?</a:t>
            </a:r>
          </a:p>
          <a:p>
            <a:pPr marL="457200" indent="-457200">
              <a:buFont typeface="Arial" panose="020B0604020202020204" pitchFamily="34" charset="0"/>
              <a:buChar char="•"/>
            </a:pPr>
            <a:r>
              <a:rPr lang="en-US" sz="3200" dirty="0">
                <a:latin typeface="+mn-lt"/>
              </a:rPr>
              <a:t>So, </a:t>
            </a:r>
            <a:r>
              <a:rPr lang="en-US" sz="3200" dirty="0"/>
              <a:t>how do we measure satisfaction (Kano Model is a useful tool)</a:t>
            </a:r>
            <a:endParaRPr lang="en-US" sz="3200" dirty="0">
              <a:latin typeface="+mn-lt"/>
            </a:endParaRPr>
          </a:p>
          <a:p>
            <a:pPr marL="457200" indent="-457200">
              <a:buFont typeface="Arial" panose="020B0604020202020204" pitchFamily="34" charset="0"/>
              <a:buChar char="•"/>
            </a:pPr>
            <a:endParaRPr lang="en-US" sz="3200" dirty="0">
              <a:latin typeface="+mn-lt"/>
            </a:endParaRPr>
          </a:p>
          <a:p>
            <a:pPr marL="457200" indent="-457200">
              <a:buFont typeface="Arial" panose="020B0604020202020204" pitchFamily="34" charset="0"/>
              <a:buChar char="•"/>
            </a:pPr>
            <a:endParaRPr lang="en-US" sz="3200" b="1" dirty="0">
              <a:latin typeface="+mn-lt"/>
            </a:endParaRPr>
          </a:p>
        </p:txBody>
      </p:sp>
    </p:spTree>
    <p:extLst>
      <p:ext uri="{BB962C8B-B14F-4D97-AF65-F5344CB8AC3E}">
        <p14:creationId xmlns:p14="http://schemas.microsoft.com/office/powerpoint/2010/main" val="28820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In a nutshell</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6586418"/>
          </a:xfrm>
          <a:prstGeom prst="rect">
            <a:avLst/>
          </a:prstGeom>
        </p:spPr>
        <p:txBody>
          <a:bodyPr wrap="square">
            <a:spAutoFit/>
          </a:bodyPr>
          <a:lstStyle/>
          <a:p>
            <a:pPr marL="285750" indent="-285750">
              <a:buFont typeface="Arial" panose="020B0604020202020204" pitchFamily="34" charset="0"/>
              <a:buChar char="•"/>
            </a:pPr>
            <a:r>
              <a:rPr lang="en-US" sz="2800" b="0" i="0" u="none" strike="noStrike" baseline="0" dirty="0">
                <a:solidFill>
                  <a:srgbClr val="111726"/>
                </a:solidFill>
              </a:rPr>
              <a:t>Features can be classified into four categories</a:t>
            </a:r>
            <a:r>
              <a:rPr lang="en-US" sz="2800" b="0" i="0" u="none" strike="noStrike" baseline="0" dirty="0">
                <a:solidFill>
                  <a:srgbClr val="374050"/>
                </a:solidFill>
              </a:rPr>
              <a:t>;</a:t>
            </a:r>
          </a:p>
          <a:p>
            <a:pPr marL="285750" indent="-285750">
              <a:buFont typeface="Arial" panose="020B0604020202020204" pitchFamily="34" charset="0"/>
              <a:buChar char="•"/>
            </a:pPr>
            <a:r>
              <a:rPr lang="en-US" sz="2800" b="0" i="0" u="none" strike="noStrike" baseline="0" dirty="0">
                <a:solidFill>
                  <a:srgbClr val="374050"/>
                </a:solidFill>
              </a:rPr>
              <a:t>You can </a:t>
            </a:r>
            <a:r>
              <a:rPr lang="en-US" sz="2800" b="0" i="0" u="none" strike="noStrike" baseline="0" dirty="0">
                <a:solidFill>
                  <a:srgbClr val="111726"/>
                </a:solidFill>
              </a:rPr>
              <a:t>determine how customers feel</a:t>
            </a:r>
          </a:p>
          <a:p>
            <a:r>
              <a:rPr lang="en-US" sz="2800" b="0" i="0" u="none" strike="noStrike" baseline="0" dirty="0">
                <a:solidFill>
                  <a:srgbClr val="111726"/>
                </a:solidFill>
              </a:rPr>
              <a:t> about a feature through a questionnaire</a:t>
            </a:r>
          </a:p>
          <a:p>
            <a:pPr marL="285750" indent="-285750">
              <a:buFont typeface="Arial" panose="020B0604020202020204" pitchFamily="34" charset="0"/>
              <a:buChar char="•"/>
            </a:pPr>
            <a:r>
              <a:rPr lang="en-US" sz="2800" b="0" i="0" u="none" strike="noStrike" baseline="0" dirty="0">
                <a:solidFill>
                  <a:srgbClr val="111726"/>
                </a:solidFill>
              </a:rPr>
              <a:t>Satisfaction vs Functionality;</a:t>
            </a:r>
          </a:p>
          <a:p>
            <a:pPr marL="285750" indent="-285750">
              <a:buFont typeface="Arial" panose="020B0604020202020204" pitchFamily="34" charset="0"/>
              <a:buChar char="•"/>
            </a:pPr>
            <a:r>
              <a:rPr lang="en-US" sz="2800" b="0" i="0" u="none" strike="noStrike" baseline="0" dirty="0">
                <a:solidFill>
                  <a:srgbClr val="374050"/>
                </a:solidFill>
              </a:rPr>
              <a:t>It all starts with our goal: </a:t>
            </a:r>
            <a:r>
              <a:rPr lang="en-US" sz="2800" b="0" i="0" u="none" strike="noStrike" baseline="0" dirty="0">
                <a:solidFill>
                  <a:srgbClr val="111726"/>
                </a:solidFill>
              </a:rPr>
              <a:t>Satisfaction</a:t>
            </a:r>
            <a:r>
              <a:rPr lang="en-US" sz="2800" b="0" i="0" u="none" strike="noStrike" baseline="0" dirty="0">
                <a:solidFill>
                  <a:srgbClr val="374050"/>
                </a:solidFill>
              </a:rPr>
              <a:t>. </a:t>
            </a:r>
          </a:p>
          <a:p>
            <a:pPr marL="285750" indent="-285750">
              <a:buFont typeface="Arial" panose="020B0604020202020204" pitchFamily="34" charset="0"/>
              <a:buChar char="•"/>
            </a:pPr>
            <a:r>
              <a:rPr lang="en-US" sz="2800" b="0" i="0" u="none" strike="noStrike" baseline="0" dirty="0">
                <a:solidFill>
                  <a:srgbClr val="374050"/>
                </a:solidFill>
              </a:rPr>
              <a:t>Kano proposes a dimension that goes from</a:t>
            </a:r>
          </a:p>
          <a:p>
            <a:r>
              <a:rPr lang="en-US" sz="2800" b="0" i="0" u="none" strike="noStrike" baseline="0" dirty="0">
                <a:solidFill>
                  <a:srgbClr val="374050"/>
                </a:solidFill>
              </a:rPr>
              <a:t> total satisfaction (also called Delight and Excitement)</a:t>
            </a:r>
          </a:p>
          <a:p>
            <a:r>
              <a:rPr lang="en-US" sz="2800" b="0" i="0" u="none" strike="noStrike" baseline="0" dirty="0">
                <a:solidFill>
                  <a:srgbClr val="374050"/>
                </a:solidFill>
              </a:rPr>
              <a:t> to total dissatisfaction(or Frustration).</a:t>
            </a:r>
          </a:p>
          <a:p>
            <a:pPr marL="285750" indent="-285750">
              <a:buFont typeface="Arial" panose="020B0604020202020204" pitchFamily="34" charset="0"/>
              <a:buChar char="•"/>
            </a:pPr>
            <a:r>
              <a:rPr lang="en-US" sz="2800" b="0" i="0" u="none" strike="noStrike" baseline="0" dirty="0">
                <a:solidFill>
                  <a:srgbClr val="111726"/>
                </a:solidFill>
              </a:rPr>
              <a:t>these two dimensions put together</a:t>
            </a:r>
          </a:p>
          <a:p>
            <a:r>
              <a:rPr lang="en-US" sz="2800" b="0" i="0" u="none" strike="noStrike" baseline="0" dirty="0">
                <a:solidFill>
                  <a:srgbClr val="111726"/>
                </a:solidFill>
              </a:rPr>
              <a:t> are the basis of the Kano Model </a:t>
            </a:r>
          </a:p>
          <a:p>
            <a:r>
              <a:rPr lang="en-US" sz="2800" b="0" i="0" u="none" strike="noStrike" baseline="0" dirty="0">
                <a:solidFill>
                  <a:srgbClr val="111726"/>
                </a:solidFill>
              </a:rPr>
              <a:t>and determine how our customers feel about our product’s 	features</a:t>
            </a:r>
            <a:endParaRPr lang="en-US" sz="2800" b="0" i="0" u="none" strike="noStrike" baseline="0" dirty="0">
              <a:solidFill>
                <a:srgbClr val="374050"/>
              </a:solidFill>
            </a:endParaRPr>
          </a:p>
          <a:p>
            <a:pPr marL="285750" indent="-285750">
              <a:buFont typeface="Arial" panose="020B0604020202020204" pitchFamily="34" charset="0"/>
              <a:buChar char="•"/>
            </a:pPr>
            <a:endParaRPr lang="en-US" sz="1800" b="0" i="0" u="none" strike="noStrike" baseline="0" dirty="0">
              <a:solidFill>
                <a:srgbClr val="374050"/>
              </a:solidFill>
            </a:endParaRPr>
          </a:p>
          <a:p>
            <a:pPr marL="285750" indent="-285750">
              <a:buFont typeface="Arial" panose="020B0604020202020204" pitchFamily="34" charset="0"/>
              <a:buChar char="•"/>
            </a:pPr>
            <a:endParaRPr lang="en-US" sz="1800" b="0" i="0" u="none" strike="noStrike" baseline="0" dirty="0">
              <a:solidFill>
                <a:srgbClr val="374050"/>
              </a:solidFill>
            </a:endParaRPr>
          </a:p>
          <a:p>
            <a:endParaRPr lang="en-US" sz="1800" b="0" i="0" u="none" strike="noStrike" baseline="0" dirty="0">
              <a:solidFill>
                <a:srgbClr val="111726"/>
              </a:solidFill>
            </a:endParaRPr>
          </a:p>
          <a:p>
            <a:pPr marL="457200" indent="-457200">
              <a:buFont typeface="Arial" panose="020B0604020202020204" pitchFamily="34" charset="0"/>
              <a:buChar char="•"/>
            </a:pPr>
            <a:endParaRPr lang="en-US" sz="3200" b="1" dirty="0">
              <a:latin typeface="+mn-lt"/>
            </a:endParaRPr>
          </a:p>
        </p:txBody>
      </p:sp>
      <p:pic>
        <p:nvPicPr>
          <p:cNvPr id="4" name="Picture 3">
            <a:extLst>
              <a:ext uri="{FF2B5EF4-FFF2-40B4-BE49-F238E27FC236}">
                <a16:creationId xmlns:a16="http://schemas.microsoft.com/office/drawing/2014/main" id="{EAA7F967-8454-CFDB-BEA6-86F7AF95A808}"/>
              </a:ext>
            </a:extLst>
          </p:cNvPr>
          <p:cNvPicPr>
            <a:picLocks noChangeAspect="1"/>
          </p:cNvPicPr>
          <p:nvPr/>
        </p:nvPicPr>
        <p:blipFill>
          <a:blip r:embed="rId3"/>
          <a:stretch>
            <a:fillRect/>
          </a:stretch>
        </p:blipFill>
        <p:spPr>
          <a:xfrm>
            <a:off x="9665581" y="777269"/>
            <a:ext cx="2282515" cy="2126449"/>
          </a:xfrm>
          <a:prstGeom prst="rect">
            <a:avLst/>
          </a:prstGeom>
        </p:spPr>
      </p:pic>
      <p:pic>
        <p:nvPicPr>
          <p:cNvPr id="6" name="Picture 5">
            <a:extLst>
              <a:ext uri="{FF2B5EF4-FFF2-40B4-BE49-F238E27FC236}">
                <a16:creationId xmlns:a16="http://schemas.microsoft.com/office/drawing/2014/main" id="{72763F7E-80B0-9231-923A-CAF27657A189}"/>
              </a:ext>
            </a:extLst>
          </p:cNvPr>
          <p:cNvPicPr>
            <a:picLocks noChangeAspect="1"/>
          </p:cNvPicPr>
          <p:nvPr/>
        </p:nvPicPr>
        <p:blipFill>
          <a:blip r:embed="rId4"/>
          <a:stretch>
            <a:fillRect/>
          </a:stretch>
        </p:blipFill>
        <p:spPr>
          <a:xfrm>
            <a:off x="9665581" y="3435085"/>
            <a:ext cx="2373954" cy="2350945"/>
          </a:xfrm>
          <a:prstGeom prst="rect">
            <a:avLst/>
          </a:prstGeom>
        </p:spPr>
      </p:pic>
    </p:spTree>
    <p:extLst>
      <p:ext uri="{BB962C8B-B14F-4D97-AF65-F5344CB8AC3E}">
        <p14:creationId xmlns:p14="http://schemas.microsoft.com/office/powerpoint/2010/main" val="372959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Categories</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64879" y="1417342"/>
            <a:ext cx="11887070" cy="5847755"/>
          </a:xfrm>
          <a:prstGeom prst="rect">
            <a:avLst/>
          </a:prstGeom>
        </p:spPr>
        <p:txBody>
          <a:bodyPr wrap="square">
            <a:spAutoFit/>
          </a:bodyPr>
          <a:lstStyle/>
          <a:p>
            <a:pPr marL="285750" indent="-285750">
              <a:buFont typeface="Arial" panose="020B0604020202020204" pitchFamily="34" charset="0"/>
              <a:buChar char="•"/>
            </a:pPr>
            <a:r>
              <a:rPr lang="en-US" sz="1800" b="0" i="0" u="none" strike="noStrike" baseline="0" dirty="0">
                <a:solidFill>
                  <a:srgbClr val="374050"/>
                </a:solidFill>
              </a:rPr>
              <a:t>Kano classifies features into four categories, depending on how customers react to the provided level of Functionality. (Look at the graphs to understand…)</a:t>
            </a:r>
          </a:p>
          <a:p>
            <a:pPr algn="l"/>
            <a:r>
              <a:rPr lang="en-US" sz="1800" b="1" i="0" u="sng" strike="noStrike" baseline="0" dirty="0">
                <a:solidFill>
                  <a:srgbClr val="111726"/>
                </a:solidFill>
              </a:rPr>
              <a:t>Performance</a:t>
            </a:r>
            <a:r>
              <a:rPr lang="en-US" sz="1800" b="0" i="0" u="none" strike="noStrike" baseline="0" dirty="0">
                <a:solidFill>
                  <a:srgbClr val="111726"/>
                </a:solidFill>
              </a:rPr>
              <a:t>: </a:t>
            </a:r>
            <a:r>
              <a:rPr lang="en-US" sz="1800" b="0" i="0" u="none" strike="noStrike" baseline="0" dirty="0">
                <a:solidFill>
                  <a:srgbClr val="374050"/>
                </a:solidFill>
              </a:rPr>
              <a:t>Some product features behave as what we might intuitively think that Satisfaction works: the more we provide, the more satisfied – </a:t>
            </a:r>
            <a:r>
              <a:rPr lang="en-US" sz="1800" b="1" i="1" u="none" strike="noStrike" baseline="0" dirty="0">
                <a:solidFill>
                  <a:srgbClr val="374050"/>
                </a:solidFill>
              </a:rPr>
              <a:t>Advice to PMs: The more you have of each of those, the greater your satisfaction</a:t>
            </a:r>
          </a:p>
          <a:p>
            <a:r>
              <a:rPr lang="en-US" sz="1800" b="0" i="0" u="none" strike="noStrike" baseline="0" dirty="0">
                <a:solidFill>
                  <a:srgbClr val="374050"/>
                </a:solidFill>
              </a:rPr>
              <a:t>our customers become </a:t>
            </a:r>
          </a:p>
          <a:p>
            <a:pPr marL="285750" indent="-285750">
              <a:buFont typeface="Arial" panose="020B0604020202020204" pitchFamily="34" charset="0"/>
              <a:buChar char="•"/>
            </a:pPr>
            <a:r>
              <a:rPr lang="en-US" sz="1800" b="1" i="0" u="sng" strike="noStrike" baseline="0" dirty="0">
                <a:solidFill>
                  <a:srgbClr val="111726"/>
                </a:solidFill>
              </a:rPr>
              <a:t>Must-be</a:t>
            </a:r>
            <a:r>
              <a:rPr lang="en-US" sz="1800" b="0" i="0" u="none" strike="noStrike" baseline="0" dirty="0">
                <a:solidFill>
                  <a:srgbClr val="111726"/>
                </a:solidFill>
              </a:rPr>
              <a:t>: </a:t>
            </a:r>
            <a:r>
              <a:rPr lang="en-US" sz="1800" b="0" i="0" u="none" strike="noStrike" baseline="0" dirty="0">
                <a:solidFill>
                  <a:srgbClr val="374050"/>
                </a:solidFill>
              </a:rPr>
              <a:t>Other product features are simply </a:t>
            </a:r>
            <a:r>
              <a:rPr lang="en-US" sz="1800" b="0" i="0" u="none" strike="noStrike" baseline="0" dirty="0">
                <a:solidFill>
                  <a:srgbClr val="111726"/>
                </a:solidFill>
              </a:rPr>
              <a:t>expected</a:t>
            </a:r>
          </a:p>
          <a:p>
            <a:pPr algn="l"/>
            <a:r>
              <a:rPr lang="en-US" sz="1800" b="0" i="0" u="none" strike="noStrike" baseline="0" dirty="0">
                <a:solidFill>
                  <a:srgbClr val="111726"/>
                </a:solidFill>
              </a:rPr>
              <a:t> </a:t>
            </a:r>
            <a:r>
              <a:rPr lang="en-US" sz="1800" b="0" i="0" u="none" strike="noStrike" baseline="0" dirty="0">
                <a:solidFill>
                  <a:srgbClr val="374050"/>
                </a:solidFill>
              </a:rPr>
              <a:t>by customers. </a:t>
            </a:r>
            <a:r>
              <a:rPr lang="en-US" sz="1800" b="1" i="1" u="none" strike="noStrike" baseline="0" dirty="0">
                <a:solidFill>
                  <a:srgbClr val="374050"/>
                </a:solidFill>
              </a:rPr>
              <a:t>Advice to PMs: the slightest bit of investment</a:t>
            </a:r>
          </a:p>
          <a:p>
            <a:pPr algn="l"/>
            <a:r>
              <a:rPr lang="en-US" sz="1800" b="1" i="1" u="none" strike="noStrike" baseline="0" dirty="0">
                <a:solidFill>
                  <a:srgbClr val="374050"/>
                </a:solidFill>
              </a:rPr>
              <a:t> goes a long way in increasing satisfaction (but – </a:t>
            </a:r>
          </a:p>
          <a:p>
            <a:pPr algn="l"/>
            <a:r>
              <a:rPr lang="en-US" sz="1800" b="1" i="1" u="none" strike="noStrike" baseline="0" dirty="0">
                <a:solidFill>
                  <a:srgbClr val="374050"/>
                </a:solidFill>
              </a:rPr>
              <a:t>No matter what we invest in the feature, we won’t </a:t>
            </a:r>
          </a:p>
          <a:p>
            <a:pPr algn="l"/>
            <a:r>
              <a:rPr lang="en-US" sz="1800" b="1" i="1" u="none" strike="noStrike" baseline="0" dirty="0">
                <a:solidFill>
                  <a:srgbClr val="374050"/>
                </a:solidFill>
              </a:rPr>
              <a:t>ever make our customers more satisfied with the product</a:t>
            </a:r>
          </a:p>
          <a:p>
            <a:pPr marL="285750" indent="-285750" algn="l">
              <a:buFont typeface="Arial" panose="020B0604020202020204" pitchFamily="34" charset="0"/>
              <a:buChar char="•"/>
            </a:pPr>
            <a:r>
              <a:rPr lang="en-US" b="1" u="sng" dirty="0">
                <a:solidFill>
                  <a:srgbClr val="374050"/>
                </a:solidFill>
              </a:rPr>
              <a:t>Attractive</a:t>
            </a:r>
            <a:r>
              <a:rPr lang="en-US" sz="1800" b="0" i="0" u="none" strike="noStrike" baseline="0" dirty="0">
                <a:solidFill>
                  <a:srgbClr val="111726"/>
                </a:solidFill>
              </a:rPr>
              <a:t>: </a:t>
            </a:r>
            <a:r>
              <a:rPr lang="en-US" sz="1800" b="0" i="0" u="none" strike="noStrike" baseline="0" dirty="0">
                <a:solidFill>
                  <a:srgbClr val="374050"/>
                </a:solidFill>
              </a:rPr>
              <a:t>There are unexpected features which, when</a:t>
            </a:r>
          </a:p>
          <a:p>
            <a:r>
              <a:rPr lang="en-US" sz="1800" b="0" i="0" u="none" strike="noStrike" baseline="0" dirty="0">
                <a:solidFill>
                  <a:srgbClr val="374050"/>
                </a:solidFill>
              </a:rPr>
              <a:t> presented, cause a positive reaction. These are usually called</a:t>
            </a:r>
          </a:p>
          <a:p>
            <a:pPr algn="l"/>
            <a:r>
              <a:rPr lang="en-US" sz="1800" b="0" i="0" u="none" strike="noStrike" baseline="0" dirty="0">
                <a:solidFill>
                  <a:srgbClr val="374050"/>
                </a:solidFill>
              </a:rPr>
              <a:t> Attractive, Exciters or Delighters -  </a:t>
            </a:r>
            <a:r>
              <a:rPr lang="en-US" sz="1800" b="1" i="1" u="none" strike="noStrike" baseline="0" dirty="0">
                <a:solidFill>
                  <a:srgbClr val="374050"/>
                </a:solidFill>
              </a:rPr>
              <a:t>Advice to PMs: (Select carefully)</a:t>
            </a:r>
            <a:endParaRPr lang="en-US" sz="1800" b="1" i="1" u="none" strike="noStrike" baseline="0" dirty="0"/>
          </a:p>
          <a:p>
            <a:r>
              <a:rPr lang="en-US" sz="1800" b="1" i="1" u="none" strike="noStrike" baseline="0" dirty="0">
                <a:solidFill>
                  <a:srgbClr val="374050"/>
                </a:solidFill>
              </a:rPr>
              <a:t>Beyond a certain point ,we’re just over-killing it. (</a:t>
            </a:r>
            <a:r>
              <a:rPr lang="en-US" sz="1800" b="1" i="1" u="sng" strike="noStrike" baseline="0" dirty="0">
                <a:solidFill>
                  <a:srgbClr val="374050"/>
                </a:solidFill>
              </a:rPr>
              <a:t>Note that they</a:t>
            </a:r>
          </a:p>
          <a:p>
            <a:r>
              <a:rPr lang="en-US" sz="1800" b="1" i="1" u="sng" strike="noStrike" baseline="0" dirty="0">
                <a:solidFill>
                  <a:srgbClr val="374050"/>
                </a:solidFill>
              </a:rPr>
              <a:t> decay!</a:t>
            </a:r>
            <a:r>
              <a:rPr lang="en-US" sz="1800" b="1" i="1" u="none" strike="noStrike" baseline="0" dirty="0">
                <a:solidFill>
                  <a:srgbClr val="374050"/>
                </a:solidFill>
              </a:rPr>
              <a:t>)</a:t>
            </a:r>
          </a:p>
          <a:p>
            <a:pPr marL="285750" indent="-285750">
              <a:buFont typeface="Arial" panose="020B0604020202020204" pitchFamily="34" charset="0"/>
              <a:buChar char="•"/>
            </a:pPr>
            <a:r>
              <a:rPr lang="en-US" sz="1800" b="1" i="0" u="sng" strike="noStrike" baseline="0" dirty="0">
                <a:solidFill>
                  <a:srgbClr val="111726"/>
                </a:solidFill>
              </a:rPr>
              <a:t>Indifferent</a:t>
            </a:r>
            <a:r>
              <a:rPr lang="en-US" sz="1800" b="0" i="0" u="none" strike="noStrike" baseline="0" dirty="0">
                <a:solidFill>
                  <a:srgbClr val="111726"/>
                </a:solidFill>
              </a:rPr>
              <a:t>: </a:t>
            </a:r>
            <a:r>
              <a:rPr lang="en-US" sz="1800" b="0" i="0" u="none" strike="noStrike" baseline="0" dirty="0">
                <a:solidFill>
                  <a:srgbClr val="374050"/>
                </a:solidFill>
              </a:rPr>
              <a:t>Naturally, there are also features towards which</a:t>
            </a:r>
          </a:p>
          <a:p>
            <a:pPr algn="l"/>
            <a:r>
              <a:rPr lang="en-US" sz="1800" b="0" i="0" u="none" strike="noStrike" baseline="0" dirty="0">
                <a:solidFill>
                  <a:srgbClr val="374050"/>
                </a:solidFill>
              </a:rPr>
              <a:t> we feel </a:t>
            </a:r>
            <a:r>
              <a:rPr lang="en-US" sz="1800" b="0" i="0" u="none" strike="noStrike" baseline="0" dirty="0">
                <a:solidFill>
                  <a:srgbClr val="111726"/>
                </a:solidFill>
              </a:rPr>
              <a:t>indifferent</a:t>
            </a:r>
            <a:r>
              <a:rPr lang="en-US" sz="1800" b="0" i="0" u="none" strike="noStrike" baseline="0" dirty="0">
                <a:solidFill>
                  <a:srgbClr val="374050"/>
                </a:solidFill>
              </a:rPr>
              <a:t>  - </a:t>
            </a:r>
            <a:r>
              <a:rPr lang="en-US" sz="1800" b="1" i="1" u="none" strike="noStrike" baseline="0" dirty="0">
                <a:solidFill>
                  <a:srgbClr val="374050"/>
                </a:solidFill>
              </a:rPr>
              <a:t>Advice to PMs: </a:t>
            </a:r>
            <a:endParaRPr lang="en-US" sz="1800" b="1" i="1" u="none" strike="noStrike" baseline="0" dirty="0"/>
          </a:p>
          <a:p>
            <a:r>
              <a:rPr lang="en-US" sz="1800" b="1" i="1" u="none" strike="noStrike" baseline="0" dirty="0">
                <a:solidFill>
                  <a:srgbClr val="111726"/>
                </a:solidFill>
              </a:rPr>
              <a:t>avoid working on these because they’re essentially a waste of effort</a:t>
            </a:r>
            <a:endParaRPr lang="en-US" sz="3200" b="1" i="1" dirty="0">
              <a:latin typeface="+mn-lt"/>
            </a:endParaRPr>
          </a:p>
          <a:p>
            <a:pPr marL="457200" indent="-457200">
              <a:buFont typeface="Arial" panose="020B0604020202020204" pitchFamily="34" charset="0"/>
              <a:buChar char="•"/>
            </a:pPr>
            <a:endParaRPr lang="en-US" sz="3200" b="1" dirty="0">
              <a:latin typeface="+mn-lt"/>
            </a:endParaRPr>
          </a:p>
        </p:txBody>
      </p:sp>
      <p:pic>
        <p:nvPicPr>
          <p:cNvPr id="4" name="Picture 3">
            <a:extLst>
              <a:ext uri="{FF2B5EF4-FFF2-40B4-BE49-F238E27FC236}">
                <a16:creationId xmlns:a16="http://schemas.microsoft.com/office/drawing/2014/main" id="{5A057C18-358E-E7A5-BFD7-AA5DE317F05C}"/>
              </a:ext>
            </a:extLst>
          </p:cNvPr>
          <p:cNvPicPr>
            <a:picLocks noChangeAspect="1"/>
          </p:cNvPicPr>
          <p:nvPr/>
        </p:nvPicPr>
        <p:blipFill>
          <a:blip r:embed="rId3"/>
          <a:stretch>
            <a:fillRect/>
          </a:stretch>
        </p:blipFill>
        <p:spPr>
          <a:xfrm>
            <a:off x="8521352" y="2697488"/>
            <a:ext cx="3518183" cy="3469572"/>
          </a:xfrm>
          <a:prstGeom prst="rect">
            <a:avLst/>
          </a:prstGeom>
        </p:spPr>
      </p:pic>
    </p:spTree>
    <p:extLst>
      <p:ext uri="{BB962C8B-B14F-4D97-AF65-F5344CB8AC3E}">
        <p14:creationId xmlns:p14="http://schemas.microsoft.com/office/powerpoint/2010/main" val="104169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Questions</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6801862"/>
          </a:xfrm>
          <a:prstGeom prst="rect">
            <a:avLst/>
          </a:prstGeom>
        </p:spPr>
        <p:txBody>
          <a:bodyPr wrap="square">
            <a:spAutoFit/>
          </a:bodyPr>
          <a:lstStyle/>
          <a:p>
            <a:pPr marL="457200" indent="-457200">
              <a:buFont typeface="Arial" panose="020B0604020202020204" pitchFamily="34" charset="0"/>
              <a:buChar char="•"/>
            </a:pPr>
            <a:r>
              <a:rPr lang="en-US" sz="2800" dirty="0">
                <a:latin typeface="+mn-lt"/>
              </a:rPr>
              <a:t>Two questions for the features we want to evaluate:</a:t>
            </a:r>
          </a:p>
          <a:p>
            <a:pPr marL="285750" indent="-285750" algn="l">
              <a:buFont typeface="Arial" panose="020B0604020202020204" pitchFamily="34" charset="0"/>
              <a:buChar char="•"/>
            </a:pPr>
            <a:r>
              <a:rPr lang="en-US" sz="2800" b="0" i="0" u="none" strike="noStrike" baseline="0" dirty="0">
                <a:solidFill>
                  <a:srgbClr val="374050"/>
                </a:solidFill>
              </a:rPr>
              <a:t>One asks our customers how they feel </a:t>
            </a:r>
            <a:r>
              <a:rPr lang="en-US" sz="2800" b="0" i="0" u="none" strike="noStrike" baseline="0" dirty="0">
                <a:solidFill>
                  <a:srgbClr val="111726"/>
                </a:solidFill>
              </a:rPr>
              <a:t>if they have the feature</a:t>
            </a:r>
            <a:r>
              <a:rPr lang="en-US" sz="2800" b="0" i="0" u="none" strike="noStrike" baseline="0" dirty="0">
                <a:solidFill>
                  <a:srgbClr val="374050"/>
                </a:solidFill>
              </a:rPr>
              <a:t>; (the functional form)</a:t>
            </a:r>
          </a:p>
          <a:p>
            <a:pPr marL="285750" indent="-285750">
              <a:buFont typeface="Arial" panose="020B0604020202020204" pitchFamily="34" charset="0"/>
              <a:buChar char="•"/>
            </a:pPr>
            <a:r>
              <a:rPr lang="en-US" sz="2800" b="0" i="0" u="none" strike="noStrike" baseline="0" dirty="0">
                <a:solidFill>
                  <a:srgbClr val="374050"/>
                </a:solidFill>
              </a:rPr>
              <a:t>The other asks how they feel </a:t>
            </a:r>
            <a:r>
              <a:rPr lang="en-US" sz="2800" b="0" i="0" u="none" strike="noStrike" baseline="0" dirty="0">
                <a:solidFill>
                  <a:srgbClr val="111726"/>
                </a:solidFill>
              </a:rPr>
              <a:t>if they did not have the feature, </a:t>
            </a:r>
            <a:r>
              <a:rPr lang="en-US" sz="2800" b="0" i="0" u="none" strike="noStrike" baseline="0" dirty="0">
                <a:solidFill>
                  <a:srgbClr val="374050"/>
                </a:solidFill>
              </a:rPr>
              <a:t>(the dysfunctional form)</a:t>
            </a:r>
          </a:p>
          <a:p>
            <a:pPr marL="285750" indent="-285750">
              <a:buFont typeface="Arial" panose="020B0604020202020204" pitchFamily="34" charset="0"/>
              <a:buChar char="•"/>
            </a:pPr>
            <a:r>
              <a:rPr lang="en-US" sz="2800" b="0" i="0" u="none" strike="noStrike" baseline="0" dirty="0">
                <a:solidFill>
                  <a:srgbClr val="374050"/>
                </a:solidFill>
              </a:rPr>
              <a:t>“how do you feel if you had / did not have this feature”, the possible answers are:</a:t>
            </a:r>
          </a:p>
          <a:p>
            <a:r>
              <a:rPr lang="en-US" sz="2800" b="0" i="0" u="none" strike="noStrike" baseline="0" dirty="0">
                <a:solidFill>
                  <a:srgbClr val="374050"/>
                </a:solidFill>
              </a:rPr>
              <a:t>I like it</a:t>
            </a:r>
          </a:p>
          <a:p>
            <a:r>
              <a:rPr lang="en-US" sz="2800" b="0" i="0" u="none" strike="noStrike" baseline="0" dirty="0">
                <a:solidFill>
                  <a:srgbClr val="374050"/>
                </a:solidFill>
              </a:rPr>
              <a:t>I expect it</a:t>
            </a:r>
          </a:p>
          <a:p>
            <a:r>
              <a:rPr lang="en-US" sz="2800" b="0" i="0" u="none" strike="noStrike" baseline="0" dirty="0">
                <a:solidFill>
                  <a:srgbClr val="374050"/>
                </a:solidFill>
              </a:rPr>
              <a:t>I am neutral</a:t>
            </a:r>
          </a:p>
          <a:p>
            <a:r>
              <a:rPr lang="en-US" sz="2800" b="0" i="0" u="none" strike="noStrike" baseline="0" dirty="0">
                <a:solidFill>
                  <a:srgbClr val="374050"/>
                </a:solidFill>
              </a:rPr>
              <a:t>I can tolerate it</a:t>
            </a:r>
          </a:p>
          <a:p>
            <a:r>
              <a:rPr lang="en-US" sz="2800" b="0" i="0" u="none" strike="noStrike" baseline="0" dirty="0">
                <a:solidFill>
                  <a:srgbClr val="374050"/>
                </a:solidFill>
              </a:rPr>
              <a:t>I dislike it</a:t>
            </a:r>
          </a:p>
          <a:p>
            <a:endParaRPr lang="en-US" sz="1800" b="0" i="0" u="none" strike="noStrike" baseline="0" dirty="0">
              <a:solidFill>
                <a:srgbClr val="374050"/>
              </a:solidFill>
            </a:endParaRPr>
          </a:p>
          <a:p>
            <a:endParaRPr lang="en-US" sz="1800" b="0" i="0" u="none" strike="noStrike" baseline="0" dirty="0">
              <a:solidFill>
                <a:srgbClr val="374050"/>
              </a:solidFill>
            </a:endParaRPr>
          </a:p>
          <a:p>
            <a:endParaRPr lang="en-US" sz="3200" dirty="0">
              <a:latin typeface="+mn-lt"/>
            </a:endParaRPr>
          </a:p>
          <a:p>
            <a:pPr marL="457200" indent="-457200">
              <a:buFont typeface="Arial" panose="020B0604020202020204" pitchFamily="34" charset="0"/>
              <a:buChar char="•"/>
            </a:pPr>
            <a:endParaRPr lang="en-US" sz="3200" b="1" dirty="0">
              <a:latin typeface="+mn-lt"/>
            </a:endParaRPr>
          </a:p>
        </p:txBody>
      </p:sp>
    </p:spTree>
    <p:extLst>
      <p:ext uri="{BB962C8B-B14F-4D97-AF65-F5344CB8AC3E}">
        <p14:creationId xmlns:p14="http://schemas.microsoft.com/office/powerpoint/2010/main" val="202848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59781"/>
            <a:ext cx="11490901" cy="898564"/>
          </a:xfrm>
          <a:prstGeom prst="rect">
            <a:avLst/>
          </a:prstGeom>
          <a:noFill/>
          <a:ln>
            <a:noFill/>
          </a:ln>
        </p:spPr>
        <p:txBody>
          <a:bodyPr spcFirstLastPara="1" wrap="square" lIns="0" tIns="12050" rIns="0" bIns="0" anchor="ctr" anchorCtr="0">
            <a:spAutoFit/>
          </a:bodyPr>
          <a:lstStyle/>
          <a:p>
            <a:pPr algn="l"/>
            <a:r>
              <a:rPr lang="en-US" sz="3200" dirty="0">
                <a:solidFill>
                  <a:schemeClr val="accent1"/>
                </a:solidFill>
                <a:latin typeface="+mj-lt"/>
                <a:ea typeface="Arial"/>
                <a:cs typeface="Arial"/>
                <a:sym typeface="Arial"/>
              </a:rPr>
              <a:t>Step-by-step guide to using the Kano Model – Evaluation Table</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1938992"/>
          </a:xfrm>
          <a:prstGeom prst="rect">
            <a:avLst/>
          </a:prstGeom>
        </p:spPr>
        <p:txBody>
          <a:bodyPr wrap="square">
            <a:spAutoFit/>
          </a:bodyPr>
          <a:lstStyle/>
          <a:p>
            <a:pPr marL="285750" indent="-285750">
              <a:buFont typeface="Arial" panose="020B0604020202020204" pitchFamily="34" charset="0"/>
              <a:buChar char="•"/>
            </a:pPr>
            <a:r>
              <a:rPr lang="en-US" sz="2400" b="0" i="0" u="none" strike="noStrike" baseline="0" dirty="0">
                <a:solidFill>
                  <a:srgbClr val="374050"/>
                </a:solidFill>
              </a:rPr>
              <a:t>One of the great things about the Kano model is that it accounts for both having and not having some functionality. This shows the extent to which something is actually wanted, needed or indifferent for our customers</a:t>
            </a:r>
          </a:p>
          <a:p>
            <a:r>
              <a:rPr lang="en-US" sz="2400" b="0" i="0" u="none" strike="noStrike" baseline="0" dirty="0">
                <a:solidFill>
                  <a:srgbClr val="374050"/>
                </a:solidFill>
              </a:rPr>
              <a:t>The evaluation table that combines the functional and dysfunctional answers in its rows and columns (</a:t>
            </a:r>
            <a:r>
              <a:rPr lang="en-US" sz="2400" b="1" i="1" u="none" strike="noStrike" baseline="0" dirty="0">
                <a:solidFill>
                  <a:srgbClr val="374050"/>
                </a:solidFill>
              </a:rPr>
              <a:t>respectively</a:t>
            </a:r>
            <a:r>
              <a:rPr lang="en-US" sz="2400" b="0" i="0" u="none" strike="noStrike" baseline="0" dirty="0">
                <a:solidFill>
                  <a:srgbClr val="374050"/>
                </a:solidFill>
              </a:rPr>
              <a:t>) </a:t>
            </a:r>
            <a:endParaRPr lang="en-US" sz="4000" b="1" dirty="0">
              <a:latin typeface="+mn-lt"/>
            </a:endParaRPr>
          </a:p>
        </p:txBody>
      </p:sp>
      <p:pic>
        <p:nvPicPr>
          <p:cNvPr id="4" name="Picture 3">
            <a:extLst>
              <a:ext uri="{FF2B5EF4-FFF2-40B4-BE49-F238E27FC236}">
                <a16:creationId xmlns:a16="http://schemas.microsoft.com/office/drawing/2014/main" id="{62694379-1F3F-7ADF-D605-B78D74003790}"/>
              </a:ext>
            </a:extLst>
          </p:cNvPr>
          <p:cNvPicPr>
            <a:picLocks noChangeAspect="1"/>
          </p:cNvPicPr>
          <p:nvPr/>
        </p:nvPicPr>
        <p:blipFill>
          <a:blip r:embed="rId3"/>
          <a:stretch>
            <a:fillRect/>
          </a:stretch>
        </p:blipFill>
        <p:spPr>
          <a:xfrm>
            <a:off x="4868511" y="2606049"/>
            <a:ext cx="6988146" cy="3063505"/>
          </a:xfrm>
          <a:prstGeom prst="rect">
            <a:avLst/>
          </a:prstGeom>
        </p:spPr>
      </p:pic>
      <p:sp>
        <p:nvSpPr>
          <p:cNvPr id="5" name="Rectangle 4">
            <a:extLst>
              <a:ext uri="{FF2B5EF4-FFF2-40B4-BE49-F238E27FC236}">
                <a16:creationId xmlns:a16="http://schemas.microsoft.com/office/drawing/2014/main" id="{C9E80D4E-DF07-BFD6-351A-E7AEC1B7CD87}"/>
              </a:ext>
            </a:extLst>
          </p:cNvPr>
          <p:cNvSpPr/>
          <p:nvPr/>
        </p:nvSpPr>
        <p:spPr>
          <a:xfrm>
            <a:off x="301506" y="3429000"/>
            <a:ext cx="4563646" cy="2862322"/>
          </a:xfrm>
          <a:prstGeom prst="rect">
            <a:avLst/>
          </a:prstGeom>
        </p:spPr>
        <p:txBody>
          <a:bodyPr wrap="square">
            <a:spAutoFit/>
          </a:bodyPr>
          <a:lstStyle/>
          <a:p>
            <a:pPr marL="285750" indent="-285750">
              <a:buFont typeface="Arial" panose="020B0604020202020204" pitchFamily="34" charset="0"/>
              <a:buChar char="•"/>
            </a:pPr>
            <a:r>
              <a:rPr lang="en-US" sz="2000" b="0" i="0" u="none" strike="noStrike" baseline="0" dirty="0">
                <a:solidFill>
                  <a:srgbClr val="374050"/>
                </a:solidFill>
              </a:rPr>
              <a:t>Note the two </a:t>
            </a:r>
            <a:r>
              <a:rPr lang="en-US" sz="2000" b="1" i="1" u="none" strike="noStrike" baseline="0" dirty="0">
                <a:solidFill>
                  <a:srgbClr val="374050"/>
                </a:solidFill>
              </a:rPr>
              <a:t>NEW</a:t>
            </a:r>
            <a:r>
              <a:rPr lang="en-US" sz="2000" b="0" i="0" u="none" strike="noStrike" baseline="0" dirty="0">
                <a:solidFill>
                  <a:srgbClr val="374050"/>
                </a:solidFill>
              </a:rPr>
              <a:t> categories:</a:t>
            </a:r>
          </a:p>
          <a:p>
            <a:r>
              <a:rPr lang="en-US" sz="2000" b="0" i="0" u="none" strike="noStrike" baseline="0" dirty="0">
                <a:solidFill>
                  <a:srgbClr val="374050"/>
                </a:solidFill>
              </a:rPr>
              <a:t>we’ll be able to tell if:</a:t>
            </a:r>
          </a:p>
          <a:p>
            <a:pPr algn="l"/>
            <a:r>
              <a:rPr lang="en-US" sz="2000" b="0" i="0" u="none" strike="noStrike" baseline="0" dirty="0">
                <a:solidFill>
                  <a:srgbClr val="374050"/>
                </a:solidFill>
              </a:rPr>
              <a:t>Someone has not fully understood the questions or feature we’re describing; </a:t>
            </a:r>
            <a:r>
              <a:rPr lang="en-US" sz="2000" b="1" i="1" u="none" strike="noStrike" baseline="0" dirty="0">
                <a:solidFill>
                  <a:srgbClr val="374050"/>
                </a:solidFill>
              </a:rPr>
              <a:t>(</a:t>
            </a:r>
            <a:r>
              <a:rPr lang="en-US" sz="2000" b="1" i="1" u="none" strike="noStrike" baseline="0" dirty="0">
                <a:solidFill>
                  <a:srgbClr val="111726"/>
                </a:solidFill>
              </a:rPr>
              <a:t>Questionable)</a:t>
            </a:r>
            <a:endParaRPr lang="en-US" sz="2000" b="1" i="1" u="none" strike="noStrike" baseline="0" dirty="0">
              <a:solidFill>
                <a:srgbClr val="374050"/>
              </a:solidFill>
            </a:endParaRPr>
          </a:p>
          <a:p>
            <a:pPr algn="l"/>
            <a:r>
              <a:rPr lang="en-US" sz="2000" b="0" i="0" u="none" strike="noStrike" baseline="0" dirty="0">
                <a:solidFill>
                  <a:srgbClr val="374050"/>
                </a:solidFill>
              </a:rPr>
              <a:t>What we propose is actually the opposite of what they want. </a:t>
            </a:r>
            <a:r>
              <a:rPr lang="en-US" sz="2000" b="1" i="1" u="none" strike="noStrike" baseline="0" dirty="0">
                <a:solidFill>
                  <a:srgbClr val="374050"/>
                </a:solidFill>
              </a:rPr>
              <a:t>(</a:t>
            </a:r>
            <a:r>
              <a:rPr lang="en-US" sz="2000" b="1" i="1" u="none" strike="noStrike" baseline="0" dirty="0">
                <a:solidFill>
                  <a:srgbClr val="111726"/>
                </a:solidFill>
              </a:rPr>
              <a:t>Reverse)</a:t>
            </a:r>
            <a:endParaRPr lang="en-US" sz="2000" b="1" i="1" u="none" strike="noStrike" baseline="0" dirty="0">
              <a:solidFill>
                <a:srgbClr val="374050"/>
              </a:solidFill>
            </a:endParaRPr>
          </a:p>
        </p:txBody>
      </p:sp>
    </p:spTree>
    <p:extLst>
      <p:ext uri="{BB962C8B-B14F-4D97-AF65-F5344CB8AC3E}">
        <p14:creationId xmlns:p14="http://schemas.microsoft.com/office/powerpoint/2010/main" val="409850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Populating the Table</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4401205"/>
          </a:xfrm>
          <a:prstGeom prst="rect">
            <a:avLst/>
          </a:prstGeom>
        </p:spPr>
        <p:txBody>
          <a:bodyPr wrap="square">
            <a:spAutoFit/>
          </a:bodyPr>
          <a:lstStyle/>
          <a:p>
            <a:pPr marL="285750" indent="-285750">
              <a:buFont typeface="Arial" panose="020B0604020202020204" pitchFamily="34" charset="0"/>
              <a:buChar char="•"/>
            </a:pPr>
            <a:r>
              <a:rPr lang="en-US" sz="2000" b="0" i="0" u="none" strike="noStrike" baseline="0" dirty="0">
                <a:solidFill>
                  <a:srgbClr val="111726"/>
                </a:solidFill>
              </a:rPr>
              <a:t>(Note that the format of the table is slightly modified)</a:t>
            </a:r>
          </a:p>
          <a:p>
            <a:pPr marL="285750" indent="-285750">
              <a:buFont typeface="Arial" panose="020B0604020202020204" pitchFamily="34" charset="0"/>
              <a:buChar char="•"/>
            </a:pPr>
            <a:r>
              <a:rPr lang="en-US" sz="2000" b="1" i="1" u="none" strike="noStrike" baseline="0" dirty="0">
                <a:solidFill>
                  <a:srgbClr val="111726"/>
                </a:solidFill>
              </a:rPr>
              <a:t>Performance</a:t>
            </a:r>
            <a:r>
              <a:rPr lang="en-US" sz="2000" b="0" i="0" u="none" strike="noStrike" baseline="0" dirty="0">
                <a:solidFill>
                  <a:srgbClr val="111726"/>
                </a:solidFill>
              </a:rPr>
              <a:t> </a:t>
            </a:r>
            <a:r>
              <a:rPr lang="en-US" sz="2000" b="0" i="0" u="none" strike="noStrike" baseline="0" dirty="0">
                <a:solidFill>
                  <a:srgbClr val="374050"/>
                </a:solidFill>
              </a:rPr>
              <a:t>features are the most straightforward to position. They are the ones where customers </a:t>
            </a:r>
            <a:r>
              <a:rPr lang="en-US" sz="2000" b="1" i="1" u="none" strike="noStrike" baseline="0" dirty="0">
                <a:solidFill>
                  <a:srgbClr val="111726"/>
                </a:solidFill>
              </a:rPr>
              <a:t>like having them and dislike not having</a:t>
            </a:r>
          </a:p>
          <a:p>
            <a:pPr marL="285750" indent="-285750">
              <a:buFont typeface="Arial" panose="020B0604020202020204" pitchFamily="34" charset="0"/>
              <a:buChar char="•"/>
            </a:pPr>
            <a:r>
              <a:rPr lang="en-US" sz="2000" b="1" i="1" u="none" strike="noStrike" baseline="0" dirty="0">
                <a:solidFill>
                  <a:srgbClr val="111726"/>
                </a:solidFill>
              </a:rPr>
              <a:t>Must-be</a:t>
            </a:r>
            <a:r>
              <a:rPr lang="en-US" sz="2000" b="0" i="0" u="none" strike="noStrike" baseline="0" dirty="0">
                <a:solidFill>
                  <a:srgbClr val="111726"/>
                </a:solidFill>
              </a:rPr>
              <a:t> </a:t>
            </a:r>
            <a:r>
              <a:rPr lang="en-US" sz="2000" b="0" i="0" u="none" strike="noStrike" baseline="0" dirty="0">
                <a:solidFill>
                  <a:srgbClr val="374050"/>
                </a:solidFill>
              </a:rPr>
              <a:t>features are the remaining cases when a customer </a:t>
            </a:r>
            <a:r>
              <a:rPr lang="en-US" sz="2000" b="1" i="1" u="none" strike="noStrike" baseline="0" dirty="0">
                <a:solidFill>
                  <a:srgbClr val="111726"/>
                </a:solidFill>
              </a:rPr>
              <a:t>dislikes not having them</a:t>
            </a:r>
          </a:p>
          <a:p>
            <a:pPr marL="285750" indent="-285750">
              <a:buFont typeface="Arial" panose="020B0604020202020204" pitchFamily="34" charset="0"/>
              <a:buChar char="•"/>
            </a:pPr>
            <a:r>
              <a:rPr lang="en-US" sz="2000" b="1" i="1" u="none" strike="noStrike" baseline="0" dirty="0">
                <a:solidFill>
                  <a:srgbClr val="111726"/>
                </a:solidFill>
              </a:rPr>
              <a:t>Attractive</a:t>
            </a:r>
            <a:r>
              <a:rPr lang="en-US" sz="2000" b="0" i="0" u="none" strike="noStrike" baseline="0" dirty="0">
                <a:solidFill>
                  <a:srgbClr val="111726"/>
                </a:solidFill>
              </a:rPr>
              <a:t> </a:t>
            </a:r>
            <a:r>
              <a:rPr lang="en-US" sz="2000" b="0" i="0" u="none" strike="noStrike" baseline="0" dirty="0">
                <a:solidFill>
                  <a:srgbClr val="374050"/>
                </a:solidFill>
              </a:rPr>
              <a:t>features are found when a customer </a:t>
            </a:r>
            <a:r>
              <a:rPr lang="en-US" sz="2000" b="1" i="1" u="none" strike="noStrike" baseline="0" dirty="0">
                <a:solidFill>
                  <a:srgbClr val="111726"/>
                </a:solidFill>
              </a:rPr>
              <a:t>likes having a feature that is not expected</a:t>
            </a:r>
            <a:endParaRPr lang="en-US" sz="3600" b="1" i="1" dirty="0">
              <a:latin typeface="+mn-lt"/>
            </a:endParaRPr>
          </a:p>
          <a:p>
            <a:pPr marL="285750" indent="-285750">
              <a:buFont typeface="Arial" panose="020B0604020202020204" pitchFamily="34" charset="0"/>
              <a:buChar char="•"/>
            </a:pPr>
            <a:r>
              <a:rPr lang="en-US" sz="2000" b="1" i="1" u="none" strike="noStrike" baseline="0" dirty="0">
                <a:solidFill>
                  <a:srgbClr val="111726"/>
                </a:solidFill>
              </a:rPr>
              <a:t>Indifferent</a:t>
            </a:r>
            <a:r>
              <a:rPr lang="en-US" sz="2000" b="0" i="0" u="none" strike="noStrike" baseline="0" dirty="0">
                <a:solidFill>
                  <a:srgbClr val="111726"/>
                </a:solidFill>
              </a:rPr>
              <a:t> </a:t>
            </a:r>
            <a:r>
              <a:rPr lang="en-US" sz="2000" b="0" i="0" u="none" strike="noStrike" baseline="0" dirty="0">
                <a:solidFill>
                  <a:srgbClr val="374050"/>
                </a:solidFill>
              </a:rPr>
              <a:t>features occur for any “I’m neutral”</a:t>
            </a:r>
          </a:p>
          <a:p>
            <a:r>
              <a:rPr lang="en-US" sz="2000" b="0" i="0" u="none" strike="noStrike" baseline="0" dirty="0">
                <a:solidFill>
                  <a:srgbClr val="374050"/>
                </a:solidFill>
              </a:rPr>
              <a:t> or “I can tolerate it” answer, </a:t>
            </a:r>
            <a:r>
              <a:rPr lang="en-US" sz="2000" b="1" i="1" u="none" strike="noStrike" baseline="0" dirty="0">
                <a:solidFill>
                  <a:srgbClr val="374050"/>
                </a:solidFill>
              </a:rPr>
              <a:t>for either the Functional</a:t>
            </a:r>
          </a:p>
          <a:p>
            <a:r>
              <a:rPr lang="en-US" sz="2000" b="1" i="1" u="none" strike="noStrike" baseline="0" dirty="0">
                <a:solidFill>
                  <a:srgbClr val="374050"/>
                </a:solidFill>
              </a:rPr>
              <a:t> or Dysfunctional questions</a:t>
            </a:r>
          </a:p>
          <a:p>
            <a:pPr marL="285750" indent="-285750">
              <a:buFont typeface="Arial" panose="020B0604020202020204" pitchFamily="34" charset="0"/>
              <a:buChar char="•"/>
            </a:pPr>
            <a:r>
              <a:rPr lang="en-US" sz="2000" b="1" i="1" u="none" strike="noStrike" baseline="0" dirty="0">
                <a:solidFill>
                  <a:srgbClr val="111726"/>
                </a:solidFill>
              </a:rPr>
              <a:t>Reverse</a:t>
            </a:r>
            <a:r>
              <a:rPr lang="en-US" sz="2000" b="0" i="0" u="none" strike="noStrike" baseline="0" dirty="0">
                <a:solidFill>
                  <a:srgbClr val="111726"/>
                </a:solidFill>
              </a:rPr>
              <a:t> </a:t>
            </a:r>
            <a:r>
              <a:rPr lang="en-US" sz="2000" b="0" i="0" u="none" strike="noStrike" baseline="0" dirty="0">
                <a:solidFill>
                  <a:srgbClr val="374050"/>
                </a:solidFill>
              </a:rPr>
              <a:t>answers positioned </a:t>
            </a:r>
          </a:p>
          <a:p>
            <a:r>
              <a:rPr lang="en-US" sz="2000" b="0" i="0" u="none" strike="noStrike" baseline="0" dirty="0">
                <a:solidFill>
                  <a:srgbClr val="374050"/>
                </a:solidFill>
              </a:rPr>
              <a:t>along two axes</a:t>
            </a:r>
          </a:p>
          <a:p>
            <a:r>
              <a:rPr lang="en-US" sz="2000" b="0" i="0" u="none" strike="noStrike" baseline="0" dirty="0">
                <a:solidFill>
                  <a:srgbClr val="374050"/>
                </a:solidFill>
              </a:rPr>
              <a:t> where reactions are either to</a:t>
            </a:r>
          </a:p>
          <a:p>
            <a:r>
              <a:rPr lang="en-US" sz="2000" b="0" i="0" u="none" strike="noStrike" baseline="0" dirty="0">
                <a:solidFill>
                  <a:srgbClr val="374050"/>
                </a:solidFill>
              </a:rPr>
              <a:t> </a:t>
            </a:r>
            <a:r>
              <a:rPr lang="en-US" sz="2000" b="1" i="1" u="none" strike="noStrike" baseline="0" dirty="0">
                <a:solidFill>
                  <a:srgbClr val="111726"/>
                </a:solidFill>
              </a:rPr>
              <a:t>like not having the feature </a:t>
            </a:r>
            <a:r>
              <a:rPr lang="en-US" sz="2000" b="1" i="1" u="none" strike="noStrike" baseline="0" dirty="0">
                <a:solidFill>
                  <a:srgbClr val="374050"/>
                </a:solidFill>
              </a:rPr>
              <a:t>or </a:t>
            </a:r>
          </a:p>
          <a:p>
            <a:r>
              <a:rPr lang="en-US" sz="2000" b="1" i="1" u="none" strike="noStrike" baseline="0" dirty="0">
                <a:solidFill>
                  <a:srgbClr val="374050"/>
                </a:solidFill>
              </a:rPr>
              <a:t>to </a:t>
            </a:r>
            <a:r>
              <a:rPr lang="en-US" sz="2000" b="1" i="1" u="none" strike="noStrike" baseline="0" dirty="0">
                <a:solidFill>
                  <a:srgbClr val="111726"/>
                </a:solidFill>
              </a:rPr>
              <a:t>dislike having it</a:t>
            </a:r>
            <a:r>
              <a:rPr lang="en-US" sz="2000" b="1" i="1" u="none" strike="noStrike" baseline="0" dirty="0">
                <a:solidFill>
                  <a:srgbClr val="374050"/>
                </a:solidFill>
              </a:rPr>
              <a:t> </a:t>
            </a:r>
            <a:endParaRPr lang="en-US" sz="3200" b="1" i="1" dirty="0">
              <a:latin typeface="+mn-lt"/>
            </a:endParaRPr>
          </a:p>
        </p:txBody>
      </p:sp>
      <p:pic>
        <p:nvPicPr>
          <p:cNvPr id="4" name="Picture 3">
            <a:extLst>
              <a:ext uri="{FF2B5EF4-FFF2-40B4-BE49-F238E27FC236}">
                <a16:creationId xmlns:a16="http://schemas.microsoft.com/office/drawing/2014/main" id="{BF642DA8-EE6E-8473-51DC-4B2B62F8D704}"/>
              </a:ext>
            </a:extLst>
          </p:cNvPr>
          <p:cNvPicPr>
            <a:picLocks noChangeAspect="1"/>
          </p:cNvPicPr>
          <p:nvPr/>
        </p:nvPicPr>
        <p:blipFill>
          <a:blip r:embed="rId3"/>
          <a:stretch>
            <a:fillRect/>
          </a:stretch>
        </p:blipFill>
        <p:spPr>
          <a:xfrm>
            <a:off x="6644634" y="3857402"/>
            <a:ext cx="4998732" cy="2756242"/>
          </a:xfrm>
          <a:prstGeom prst="rect">
            <a:avLst/>
          </a:prstGeom>
        </p:spPr>
      </p:pic>
    </p:spTree>
    <p:extLst>
      <p:ext uri="{BB962C8B-B14F-4D97-AF65-F5344CB8AC3E}">
        <p14:creationId xmlns:p14="http://schemas.microsoft.com/office/powerpoint/2010/main" val="3307695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Scope (Practical Advice) – Part 1</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4955203"/>
          </a:xfrm>
          <a:prstGeom prst="rect">
            <a:avLst/>
          </a:prstGeom>
        </p:spPr>
        <p:txBody>
          <a:bodyPr wrap="square">
            <a:spAutoFit/>
          </a:bodyPr>
          <a:lstStyle/>
          <a:p>
            <a:pPr marL="457200" indent="-457200" algn="l">
              <a:buFont typeface="Arial" panose="020B0604020202020204" pitchFamily="34" charset="0"/>
              <a:buChar char="•"/>
            </a:pPr>
            <a:r>
              <a:rPr lang="en-US" sz="2400" dirty="0">
                <a:latin typeface="+mn-lt"/>
              </a:rPr>
              <a:t>Reminder:</a:t>
            </a:r>
            <a:r>
              <a:rPr lang="en-US" sz="3600" dirty="0">
                <a:latin typeface="+mn-lt"/>
              </a:rPr>
              <a:t> </a:t>
            </a:r>
            <a:r>
              <a:rPr lang="en-US" sz="2000" b="0" i="0" u="none" strike="noStrike" baseline="0" dirty="0">
                <a:solidFill>
                  <a:srgbClr val="374050"/>
                </a:solidFill>
              </a:rPr>
              <a:t>Our goal as Product Managers is to determine which features lead to more satisfied customers and use that information to help us </a:t>
            </a:r>
            <a:r>
              <a:rPr lang="en-US" sz="2000" b="1" i="1" u="none" strike="noStrike" baseline="0" dirty="0">
                <a:solidFill>
                  <a:srgbClr val="374050"/>
                </a:solidFill>
              </a:rPr>
              <a:t>prioritize</a:t>
            </a:r>
            <a:r>
              <a:rPr lang="en-US" sz="2000" b="0" i="0" u="none" strike="noStrike" baseline="0" dirty="0">
                <a:solidFill>
                  <a:srgbClr val="374050"/>
                </a:solidFill>
              </a:rPr>
              <a:t> what we need to build</a:t>
            </a:r>
          </a:p>
          <a:p>
            <a:pPr marL="457200" indent="-457200" algn="l">
              <a:buFont typeface="Arial" panose="020B0604020202020204" pitchFamily="34" charset="0"/>
              <a:buChar char="•"/>
            </a:pPr>
            <a:r>
              <a:rPr lang="en-US" sz="2800" b="1" i="1" u="sng" dirty="0">
                <a:latin typeface="+mn-lt"/>
              </a:rPr>
              <a:t>Step 1:</a:t>
            </a:r>
            <a:r>
              <a:rPr lang="en-US" sz="4000" b="1" i="1" u="sng" dirty="0">
                <a:latin typeface="+mn-lt"/>
              </a:rPr>
              <a:t> </a:t>
            </a:r>
            <a:r>
              <a:rPr lang="en-US" sz="2400" b="1" i="1" u="sng" strike="noStrike" baseline="0" dirty="0">
                <a:solidFill>
                  <a:srgbClr val="374050"/>
                </a:solidFill>
              </a:rPr>
              <a:t>Choosing features and users for analysis</a:t>
            </a:r>
          </a:p>
          <a:p>
            <a:pPr marL="285750" indent="-285750" algn="l">
              <a:buFont typeface="Arial" panose="020B0604020202020204" pitchFamily="34" charset="0"/>
              <a:buChar char="•"/>
            </a:pPr>
            <a:r>
              <a:rPr lang="en-US" sz="2000" b="0" i="0" u="none" strike="noStrike" baseline="0" dirty="0">
                <a:solidFill>
                  <a:srgbClr val="111726"/>
                </a:solidFill>
              </a:rPr>
              <a:t>Choosing features:  </a:t>
            </a:r>
            <a:r>
              <a:rPr lang="en-US" sz="2000" b="0" i="0" u="none" strike="noStrike" baseline="0" dirty="0">
                <a:solidFill>
                  <a:srgbClr val="374050"/>
                </a:solidFill>
              </a:rPr>
              <a:t>The features you choose to </a:t>
            </a:r>
            <a:r>
              <a:rPr lang="en-US" sz="2000" b="0" i="0" u="none" strike="noStrike" baseline="0" dirty="0">
                <a:solidFill>
                  <a:srgbClr val="111726"/>
                </a:solidFill>
              </a:rPr>
              <a:t>study </a:t>
            </a:r>
            <a:r>
              <a:rPr lang="en-US" sz="2000" b="0" i="0" u="none" strike="noStrike" baseline="0" dirty="0">
                <a:solidFill>
                  <a:srgbClr val="374050"/>
                </a:solidFill>
              </a:rPr>
              <a:t>should be </a:t>
            </a:r>
            <a:r>
              <a:rPr lang="en-US" sz="2000" b="0" i="0" u="none" strike="noStrike" baseline="0" dirty="0">
                <a:solidFill>
                  <a:srgbClr val="111726"/>
                </a:solidFill>
              </a:rPr>
              <a:t>those where the user will get any sort of meaningful benefit out of them (</a:t>
            </a:r>
            <a:r>
              <a:rPr lang="en-US" sz="2000" b="0" i="0" u="none" strike="noStrike" baseline="0" dirty="0">
                <a:solidFill>
                  <a:srgbClr val="374050"/>
                </a:solidFill>
              </a:rPr>
              <a:t>externally </a:t>
            </a:r>
            <a:r>
              <a:rPr lang="en-US" sz="2000" b="0" i="0" u="none" strike="noStrike" baseline="0" dirty="0">
                <a:solidFill>
                  <a:srgbClr val="111726"/>
                </a:solidFill>
              </a:rPr>
              <a:t>tangible </a:t>
            </a:r>
            <a:r>
              <a:rPr lang="en-US" sz="2000" b="0" i="0" u="none" strike="noStrike" baseline="0" dirty="0">
                <a:solidFill>
                  <a:srgbClr val="374050"/>
                </a:solidFill>
              </a:rPr>
              <a:t>features ). Your backlog will contain so many “technical” (Infrastructures) </a:t>
            </a:r>
            <a:r>
              <a:rPr lang="en-US" sz="2000" dirty="0">
                <a:solidFill>
                  <a:srgbClr val="374050"/>
                </a:solidFill>
              </a:rPr>
              <a:t>features. No user will understand those.</a:t>
            </a:r>
          </a:p>
          <a:p>
            <a:pPr marL="285750" indent="-285750">
              <a:buFont typeface="Arial" panose="020B0604020202020204" pitchFamily="34" charset="0"/>
              <a:buChar char="•"/>
            </a:pPr>
            <a:r>
              <a:rPr lang="en-US" sz="2000" b="1" i="1" u="none" strike="noStrike" baseline="0" dirty="0">
                <a:solidFill>
                  <a:srgbClr val="111726"/>
                </a:solidFill>
              </a:rPr>
              <a:t>limit</a:t>
            </a:r>
            <a:r>
              <a:rPr lang="en-US" sz="2000" b="0" i="0" u="none" strike="noStrike" baseline="0" dirty="0">
                <a:solidFill>
                  <a:srgbClr val="111726"/>
                </a:solidFill>
              </a:rPr>
              <a:t> the number of features in the survey!</a:t>
            </a:r>
          </a:p>
          <a:p>
            <a:pPr marL="285750" indent="-285750">
              <a:buFont typeface="Arial" panose="020B0604020202020204" pitchFamily="34" charset="0"/>
              <a:buChar char="•"/>
            </a:pPr>
            <a:r>
              <a:rPr lang="en-US" sz="2000" b="0" i="0" u="none" strike="noStrike" baseline="0" dirty="0">
                <a:solidFill>
                  <a:srgbClr val="111726"/>
                </a:solidFill>
              </a:rPr>
              <a:t>Selecting customers: </a:t>
            </a:r>
            <a:r>
              <a:rPr lang="en-US" sz="2000" b="0" i="0" u="none" strike="noStrike" baseline="0" dirty="0">
                <a:solidFill>
                  <a:srgbClr val="374050"/>
                </a:solidFill>
              </a:rPr>
              <a:t>When selecting customers (or prospects) to participate in your study, you must consider some demographic, logical cohort or persona to which they belong</a:t>
            </a:r>
          </a:p>
          <a:p>
            <a:pPr marL="285750" indent="-285750" algn="l">
              <a:buFont typeface="Arial" panose="020B0604020202020204" pitchFamily="34" charset="0"/>
              <a:buChar char="•"/>
            </a:pPr>
            <a:r>
              <a:rPr lang="en-US" sz="2000" dirty="0">
                <a:solidFill>
                  <a:srgbClr val="374050"/>
                </a:solidFill>
              </a:rPr>
              <a:t>If possible, map those who answer into </a:t>
            </a:r>
            <a:r>
              <a:rPr lang="en-US" sz="2000" b="0" i="0" u="none" strike="noStrike" baseline="0" dirty="0">
                <a:solidFill>
                  <a:srgbClr val="374050"/>
                </a:solidFill>
              </a:rPr>
              <a:t>early, late and non adopters</a:t>
            </a:r>
          </a:p>
          <a:p>
            <a:pPr marL="285750" indent="-285750" algn="l">
              <a:buFont typeface="Arial" panose="020B0604020202020204" pitchFamily="34" charset="0"/>
              <a:buChar char="•"/>
            </a:pPr>
            <a:r>
              <a:rPr lang="en-US" sz="2000" dirty="0">
                <a:solidFill>
                  <a:srgbClr val="374050"/>
                </a:solidFill>
              </a:rPr>
              <a:t>Pick the applicable segment (e.g.: in B2B SaaS, large enterprises will be different than small business</a:t>
            </a:r>
          </a:p>
        </p:txBody>
      </p:sp>
    </p:spTree>
    <p:extLst>
      <p:ext uri="{BB962C8B-B14F-4D97-AF65-F5344CB8AC3E}">
        <p14:creationId xmlns:p14="http://schemas.microsoft.com/office/powerpoint/2010/main" val="190615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Scope (Practical Advice) – Part 2</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225767" y="960147"/>
            <a:ext cx="11887070" cy="5632311"/>
          </a:xfrm>
          <a:prstGeom prst="rect">
            <a:avLst/>
          </a:prstGeom>
        </p:spPr>
        <p:txBody>
          <a:bodyPr wrap="square">
            <a:spAutoFit/>
          </a:bodyPr>
          <a:lstStyle/>
          <a:p>
            <a:pPr marL="285750" indent="-285750">
              <a:buFont typeface="Arial" panose="020B0604020202020204" pitchFamily="34" charset="0"/>
              <a:buChar char="•"/>
            </a:pPr>
            <a:r>
              <a:rPr lang="en-US" sz="2400" b="1" i="1" u="sng" strike="noStrike" baseline="0" dirty="0">
                <a:solidFill>
                  <a:srgbClr val="111726"/>
                </a:solidFill>
              </a:rPr>
              <a:t>Step 2</a:t>
            </a:r>
            <a:r>
              <a:rPr lang="en-US" sz="2400" b="1" i="1" u="sng" strike="noStrike" baseline="0" dirty="0">
                <a:solidFill>
                  <a:srgbClr val="000000"/>
                </a:solidFill>
              </a:rPr>
              <a:t>: </a:t>
            </a:r>
            <a:r>
              <a:rPr lang="en-US" sz="2400" b="1" i="1" u="sng" strike="noStrike" baseline="0" dirty="0">
                <a:solidFill>
                  <a:srgbClr val="111726"/>
                </a:solidFill>
              </a:rPr>
              <a:t>Getting the (best possible) data from your customers</a:t>
            </a:r>
          </a:p>
          <a:p>
            <a:pPr marL="285750" indent="-285750">
              <a:buFont typeface="Arial" panose="020B0604020202020204" pitchFamily="34" charset="0"/>
              <a:buChar char="•"/>
            </a:pPr>
            <a:r>
              <a:rPr lang="en-US" sz="2400" b="0" i="0" u="none" strike="noStrike" baseline="0" dirty="0">
                <a:solidFill>
                  <a:srgbClr val="111726"/>
                </a:solidFill>
              </a:rPr>
              <a:t>Write clear questions: Each should stand for a </a:t>
            </a:r>
            <a:r>
              <a:rPr lang="en-US" sz="2400" b="1" i="1" u="none" strike="noStrike" baseline="0" dirty="0">
                <a:solidFill>
                  <a:srgbClr val="111726"/>
                </a:solidFill>
              </a:rPr>
              <a:t>single</a:t>
            </a:r>
            <a:r>
              <a:rPr lang="en-US" sz="2400" b="0" i="0" u="none" strike="noStrike" baseline="0" dirty="0">
                <a:solidFill>
                  <a:srgbClr val="111726"/>
                </a:solidFill>
              </a:rPr>
              <a:t> feature</a:t>
            </a:r>
          </a:p>
          <a:p>
            <a:pPr marL="285750" indent="-285750">
              <a:buFont typeface="Arial" panose="020B0604020202020204" pitchFamily="34" charset="0"/>
              <a:buChar char="•"/>
            </a:pPr>
            <a:r>
              <a:rPr lang="en-US" sz="2400" b="0" i="0" u="none" strike="noStrike" baseline="0" dirty="0">
                <a:solidFill>
                  <a:srgbClr val="374050"/>
                </a:solidFill>
              </a:rPr>
              <a:t>Your questions </a:t>
            </a:r>
            <a:r>
              <a:rPr lang="en-US" sz="2400" b="0" i="0" u="none" strike="noStrike" baseline="0" dirty="0">
                <a:solidFill>
                  <a:srgbClr val="111726"/>
                </a:solidFill>
              </a:rPr>
              <a:t>should be phrased in terms of </a:t>
            </a:r>
            <a:r>
              <a:rPr lang="en-US" sz="2400" b="1" i="1" u="none" strike="noStrike" baseline="0" dirty="0">
                <a:solidFill>
                  <a:srgbClr val="111726"/>
                </a:solidFill>
              </a:rPr>
              <a:t>benefits to the user</a:t>
            </a:r>
            <a:r>
              <a:rPr lang="en-US" sz="2400" b="0" i="0" u="none" strike="noStrike" baseline="0" dirty="0">
                <a:solidFill>
                  <a:srgbClr val="374050"/>
                </a:solidFill>
              </a:rPr>
              <a:t>, and not in terms of what the product will be able to do </a:t>
            </a:r>
          </a:p>
          <a:p>
            <a:pPr marL="285750" indent="-285750">
              <a:buFont typeface="Arial" panose="020B0604020202020204" pitchFamily="34" charset="0"/>
              <a:buChar char="•"/>
            </a:pPr>
            <a:r>
              <a:rPr lang="en-US" sz="2400" b="0" i="0" u="none" strike="noStrike" baseline="0" dirty="0">
                <a:solidFill>
                  <a:srgbClr val="374050"/>
                </a:solidFill>
              </a:rPr>
              <a:t>Be careful with polar wording of question pairs. That is, </a:t>
            </a:r>
            <a:r>
              <a:rPr lang="en-US" sz="2400" b="1" i="1" u="none" strike="noStrike" baseline="0" dirty="0">
                <a:solidFill>
                  <a:srgbClr val="111726"/>
                </a:solidFill>
              </a:rPr>
              <a:t>the dysfunctional question is not necessarily the opposite of the functional </a:t>
            </a:r>
            <a:r>
              <a:rPr lang="en-US" sz="2400" b="1" i="1" u="none" strike="noStrike" baseline="0" dirty="0">
                <a:solidFill>
                  <a:srgbClr val="374050"/>
                </a:solidFill>
              </a:rPr>
              <a:t>one</a:t>
            </a:r>
          </a:p>
          <a:p>
            <a:pPr marL="285750" indent="-285750">
              <a:buFont typeface="Arial" panose="020B0604020202020204" pitchFamily="34" charset="0"/>
              <a:buChar char="•"/>
            </a:pPr>
            <a:r>
              <a:rPr lang="en-US" sz="2400" b="0" i="0" u="none" strike="noStrike" baseline="0" dirty="0">
                <a:solidFill>
                  <a:srgbClr val="111726"/>
                </a:solidFill>
              </a:rPr>
              <a:t>Better than writing about features is to show them</a:t>
            </a:r>
            <a:r>
              <a:rPr lang="en-US" sz="2400" b="1" i="1" u="none" strike="noStrike" baseline="0" dirty="0">
                <a:solidFill>
                  <a:srgbClr val="374050"/>
                </a:solidFill>
              </a:rPr>
              <a:t> (Wireframe, Mockup)</a:t>
            </a:r>
          </a:p>
          <a:p>
            <a:pPr marL="285750" indent="-285750">
              <a:buFont typeface="Arial" panose="020B0604020202020204" pitchFamily="34" charset="0"/>
              <a:buChar char="•"/>
            </a:pPr>
            <a:r>
              <a:rPr lang="en-US" sz="2400" b="0" i="0" u="none" strike="noStrike" baseline="0" dirty="0">
                <a:solidFill>
                  <a:srgbClr val="111726"/>
                </a:solidFill>
              </a:rPr>
              <a:t>Be mindful of the answers’ phrasing and understanding – Alternatives: (e.g.:</a:t>
            </a:r>
          </a:p>
          <a:p>
            <a:r>
              <a:rPr lang="en-US" sz="2400" b="0" i="1" u="none" strike="noStrike" baseline="0" dirty="0">
                <a:solidFill>
                  <a:srgbClr val="374050"/>
                </a:solidFill>
              </a:rPr>
              <a:t>This would be very helpful to me; This is a basic requirement for me; This would not affect me;</a:t>
            </a:r>
          </a:p>
          <a:p>
            <a:r>
              <a:rPr lang="en-US" sz="2400" b="0" i="1" u="none" strike="noStrike" baseline="0" dirty="0">
                <a:solidFill>
                  <a:srgbClr val="374050"/>
                </a:solidFill>
              </a:rPr>
              <a:t>This would be a minor inconvenience; This would be a major problem for me)</a:t>
            </a:r>
          </a:p>
          <a:p>
            <a:pPr marL="285750" indent="-285750">
              <a:buFont typeface="Arial" panose="020B0604020202020204" pitchFamily="34" charset="0"/>
              <a:buChar char="•"/>
            </a:pPr>
            <a:r>
              <a:rPr lang="en-US" sz="2400" b="0" i="0" u="none" strike="noStrike" baseline="0" dirty="0">
                <a:solidFill>
                  <a:srgbClr val="111726"/>
                </a:solidFill>
              </a:rPr>
              <a:t>Test the questionnaire with some internal stakeholders</a:t>
            </a:r>
            <a:r>
              <a:rPr lang="en-US" sz="2400" b="0" i="0" u="none" strike="noStrike" baseline="0" dirty="0">
                <a:solidFill>
                  <a:srgbClr val="374050"/>
                </a:solidFill>
              </a:rPr>
              <a:t>, before presenting externally</a:t>
            </a:r>
            <a:endParaRPr lang="en-US" sz="3200" b="1" i="1" u="sng" strike="noStrike" baseline="0" dirty="0">
              <a:solidFill>
                <a:srgbClr val="374050"/>
              </a:solidFill>
            </a:endParaRPr>
          </a:p>
        </p:txBody>
      </p:sp>
    </p:spTree>
    <p:extLst>
      <p:ext uri="{BB962C8B-B14F-4D97-AF65-F5344CB8AC3E}">
        <p14:creationId xmlns:p14="http://schemas.microsoft.com/office/powerpoint/2010/main" val="146798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0" y="134251"/>
            <a:ext cx="1158234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NEW PRODUCT DEVELOPMENT </a:t>
            </a:r>
            <a:endParaRPr sz="3200" b="1" dirty="0">
              <a:solidFill>
                <a:schemeClr val="accent1"/>
              </a:solidFill>
              <a:latin typeface="+mj-lt"/>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D325A0F9-7576-E745-8E24-E5A2CA108D58}"/>
              </a:ext>
            </a:extLst>
          </p:cNvPr>
          <p:cNvPicPr>
            <a:picLocks noChangeAspect="1"/>
          </p:cNvPicPr>
          <p:nvPr/>
        </p:nvPicPr>
        <p:blipFill>
          <a:blip r:embed="rId3"/>
          <a:stretch>
            <a:fillRect/>
          </a:stretch>
        </p:blipFill>
        <p:spPr>
          <a:xfrm>
            <a:off x="2895635" y="871027"/>
            <a:ext cx="9097171" cy="3950303"/>
          </a:xfrm>
          <a:prstGeom prst="rect">
            <a:avLst/>
          </a:prstGeom>
        </p:spPr>
      </p:pic>
      <p:sp>
        <p:nvSpPr>
          <p:cNvPr id="2" name="Rectangle 1">
            <a:extLst>
              <a:ext uri="{FF2B5EF4-FFF2-40B4-BE49-F238E27FC236}">
                <a16:creationId xmlns:a16="http://schemas.microsoft.com/office/drawing/2014/main" id="{A73AA484-3AF2-26E5-2FF6-93B41366FFC2}"/>
              </a:ext>
            </a:extLst>
          </p:cNvPr>
          <p:cNvSpPr/>
          <p:nvPr/>
        </p:nvSpPr>
        <p:spPr>
          <a:xfrm>
            <a:off x="152465" y="4936594"/>
            <a:ext cx="11887070" cy="2308324"/>
          </a:xfrm>
          <a:prstGeom prst="rect">
            <a:avLst/>
          </a:prstGeom>
        </p:spPr>
        <p:txBody>
          <a:bodyPr wrap="square">
            <a:sp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Note that we are still in the design phase. This week we focus on Market Research to help guide your product development (Leading to roadmap and feature prioritization).</a:t>
            </a:r>
          </a:p>
          <a:p>
            <a:endParaRPr lang="en-US" sz="3600" b="1" dirty="0">
              <a:latin typeface="+mn-lt"/>
            </a:endParaRPr>
          </a:p>
        </p:txBody>
      </p:sp>
    </p:spTree>
    <p:extLst>
      <p:ext uri="{BB962C8B-B14F-4D97-AF65-F5344CB8AC3E}">
        <p14:creationId xmlns:p14="http://schemas.microsoft.com/office/powerpoint/2010/main" val="3525807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Analysis</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5509200"/>
          </a:xfrm>
          <a:prstGeom prst="rect">
            <a:avLst/>
          </a:prstGeom>
        </p:spPr>
        <p:txBody>
          <a:bodyPr wrap="square">
            <a:spAutoFit/>
          </a:bodyPr>
          <a:lstStyle/>
          <a:p>
            <a:pPr marL="285750" indent="-285750">
              <a:buFont typeface="Arial" panose="020B0604020202020204" pitchFamily="34" charset="0"/>
              <a:buChar char="•"/>
            </a:pPr>
            <a:r>
              <a:rPr lang="en-US" sz="2400" b="0" i="0" u="none" strike="noStrike" baseline="0" dirty="0">
                <a:solidFill>
                  <a:srgbClr val="374050"/>
                </a:solidFill>
              </a:rPr>
              <a:t>Divide respondents by the demographic / persona criteria that defines them;</a:t>
            </a:r>
          </a:p>
          <a:p>
            <a:pPr marL="285750" indent="-285750">
              <a:buFont typeface="Arial" panose="020B0604020202020204" pitchFamily="34" charset="0"/>
              <a:buChar char="•"/>
            </a:pPr>
            <a:r>
              <a:rPr lang="en-US" sz="2400" b="0" i="0" u="none" strike="noStrike" baseline="0" dirty="0">
                <a:solidFill>
                  <a:srgbClr val="374050"/>
                </a:solidFill>
              </a:rPr>
              <a:t>Categorize each respondent’s answers using the Evaluation table;</a:t>
            </a:r>
          </a:p>
          <a:p>
            <a:pPr marL="285750" indent="-285750">
              <a:buFont typeface="Arial" panose="020B0604020202020204" pitchFamily="34" charset="0"/>
              <a:buChar char="•"/>
            </a:pPr>
            <a:r>
              <a:rPr lang="en-US" sz="2400" b="0" i="0" u="none" strike="noStrike" baseline="0" dirty="0">
                <a:solidFill>
                  <a:srgbClr val="374050"/>
                </a:solidFill>
              </a:rPr>
              <a:t>Tally the total responses in each category for each feature (and demographic);</a:t>
            </a:r>
          </a:p>
          <a:p>
            <a:pPr marL="285750" indent="-285750">
              <a:buFont typeface="Arial" panose="020B0604020202020204" pitchFamily="34" charset="0"/>
              <a:buChar char="•"/>
            </a:pPr>
            <a:r>
              <a:rPr lang="en-US" sz="2400" b="0" i="0" u="none" strike="noStrike" baseline="0" dirty="0">
                <a:solidFill>
                  <a:srgbClr val="374050"/>
                </a:solidFill>
              </a:rPr>
              <a:t>Each feature’s category will be the most frequent response (i.e., the </a:t>
            </a:r>
            <a:r>
              <a:rPr lang="en-US" sz="2400" b="0" i="0" u="none" strike="noStrike" baseline="0" dirty="0">
                <a:solidFill>
                  <a:srgbClr val="111726"/>
                </a:solidFill>
              </a:rPr>
              <a:t>mode</a:t>
            </a:r>
            <a:r>
              <a:rPr lang="en-US" sz="2400" b="0" i="0" u="none" strike="noStrike" baseline="0" dirty="0">
                <a:solidFill>
                  <a:srgbClr val="374050"/>
                </a:solidFill>
              </a:rPr>
              <a:t>);</a:t>
            </a:r>
          </a:p>
          <a:p>
            <a:pPr marL="285750" indent="-285750">
              <a:buFont typeface="Arial" panose="020B0604020202020204" pitchFamily="34" charset="0"/>
              <a:buChar char="•"/>
            </a:pPr>
            <a:r>
              <a:rPr lang="en-US" sz="2400" b="0" i="0" u="none" strike="noStrike" baseline="0" dirty="0">
                <a:solidFill>
                  <a:srgbClr val="374050"/>
                </a:solidFill>
              </a:rPr>
              <a:t>In case of close results between categories, use the following rule (leftmost wins): </a:t>
            </a:r>
          </a:p>
          <a:p>
            <a:r>
              <a:rPr lang="en-US" sz="2400" b="1" i="1" u="none" strike="noStrike" baseline="0" dirty="0">
                <a:solidFill>
                  <a:srgbClr val="374050"/>
                </a:solidFill>
              </a:rPr>
              <a:t>Must-be &gt; Performance &gt; Attractive &gt; Indifferent</a:t>
            </a:r>
            <a:r>
              <a:rPr lang="en-US" sz="2400" b="0" i="0" u="none" strike="noStrike" baseline="0" dirty="0">
                <a:solidFill>
                  <a:srgbClr val="374050"/>
                </a:solidFill>
              </a:rPr>
              <a:t>;</a:t>
            </a:r>
          </a:p>
          <a:p>
            <a:pPr marL="285750" indent="-285750">
              <a:buFont typeface="Arial" panose="020B0604020202020204" pitchFamily="34" charset="0"/>
              <a:buChar char="•"/>
            </a:pPr>
            <a:r>
              <a:rPr lang="en-US" sz="2400" b="0" i="0" u="none" strike="noStrike" baseline="0" dirty="0">
                <a:solidFill>
                  <a:srgbClr val="374050"/>
                </a:solidFill>
              </a:rPr>
              <a:t>If you’ve asked respondents for a self-stated importance ranking (and you should), average that for each feature.</a:t>
            </a:r>
          </a:p>
          <a:p>
            <a:pPr marL="285750" indent="-285750">
              <a:buFont typeface="Arial" panose="020B0604020202020204" pitchFamily="34" charset="0"/>
              <a:buChar char="•"/>
            </a:pPr>
            <a:r>
              <a:rPr lang="en-US" sz="2400" dirty="0">
                <a:solidFill>
                  <a:srgbClr val="374050"/>
                </a:solidFill>
              </a:rPr>
              <a:t>The table will look like the example on next slide</a:t>
            </a:r>
            <a:endParaRPr lang="en-US" sz="2400" b="0" i="0" u="none" strike="noStrike" baseline="0" dirty="0">
              <a:solidFill>
                <a:srgbClr val="374050"/>
              </a:solidFill>
            </a:endParaRPr>
          </a:p>
          <a:p>
            <a:pPr marL="457200" indent="-457200">
              <a:buFont typeface="Arial" panose="020B0604020202020204" pitchFamily="34" charset="0"/>
              <a:buChar char="•"/>
            </a:pPr>
            <a:endParaRPr lang="en-US" sz="3200" dirty="0">
              <a:latin typeface="+mn-lt"/>
            </a:endParaRPr>
          </a:p>
          <a:p>
            <a:pPr marL="457200" indent="-457200">
              <a:buFont typeface="Arial" panose="020B0604020202020204" pitchFamily="34" charset="0"/>
              <a:buChar char="•"/>
            </a:pPr>
            <a:endParaRPr lang="en-US" sz="3200" b="1" dirty="0">
              <a:latin typeface="+mn-lt"/>
            </a:endParaRPr>
          </a:p>
        </p:txBody>
      </p:sp>
    </p:spTree>
    <p:extLst>
      <p:ext uri="{BB962C8B-B14F-4D97-AF65-F5344CB8AC3E}">
        <p14:creationId xmlns:p14="http://schemas.microsoft.com/office/powerpoint/2010/main" val="330610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Analysis - Table</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1077218"/>
          </a:xfrm>
          <a:prstGeom prst="rect">
            <a:avLst/>
          </a:prstGeom>
        </p:spPr>
        <p:txBody>
          <a:bodyPr wrap="square">
            <a:spAutoFit/>
          </a:bodyPr>
          <a:lstStyle/>
          <a:p>
            <a:pPr marL="457200" indent="-457200">
              <a:buFont typeface="Arial" panose="020B0604020202020204" pitchFamily="34" charset="0"/>
              <a:buChar char="•"/>
            </a:pPr>
            <a:endParaRPr lang="en-US" sz="3200" dirty="0">
              <a:latin typeface="+mn-lt"/>
            </a:endParaRPr>
          </a:p>
          <a:p>
            <a:pPr marL="457200" indent="-457200">
              <a:buFont typeface="Arial" panose="020B0604020202020204" pitchFamily="34" charset="0"/>
              <a:buChar char="•"/>
            </a:pPr>
            <a:endParaRPr lang="en-US" sz="3200" b="1" dirty="0">
              <a:latin typeface="+mn-lt"/>
            </a:endParaRPr>
          </a:p>
        </p:txBody>
      </p:sp>
      <p:pic>
        <p:nvPicPr>
          <p:cNvPr id="4" name="Picture 3">
            <a:extLst>
              <a:ext uri="{FF2B5EF4-FFF2-40B4-BE49-F238E27FC236}">
                <a16:creationId xmlns:a16="http://schemas.microsoft.com/office/drawing/2014/main" id="{2B373D38-B2BB-E642-0BB1-78F4265D1513}"/>
              </a:ext>
            </a:extLst>
          </p:cNvPr>
          <p:cNvPicPr>
            <a:picLocks noChangeAspect="1"/>
          </p:cNvPicPr>
          <p:nvPr/>
        </p:nvPicPr>
        <p:blipFill>
          <a:blip r:embed="rId3"/>
          <a:stretch>
            <a:fillRect/>
          </a:stretch>
        </p:blipFill>
        <p:spPr>
          <a:xfrm>
            <a:off x="1066855" y="1346287"/>
            <a:ext cx="9645842" cy="4776176"/>
          </a:xfrm>
          <a:prstGeom prst="rect">
            <a:avLst/>
          </a:prstGeom>
        </p:spPr>
      </p:pic>
    </p:spTree>
    <p:extLst>
      <p:ext uri="{BB962C8B-B14F-4D97-AF65-F5344CB8AC3E}">
        <p14:creationId xmlns:p14="http://schemas.microsoft.com/office/powerpoint/2010/main" val="29317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Satisfaction and Dissatisfaction coefficients</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3570208"/>
          </a:xfrm>
          <a:prstGeom prst="rect">
            <a:avLst/>
          </a:prstGeom>
        </p:spPr>
        <p:txBody>
          <a:bodyPr wrap="square">
            <a:spAutoFit/>
          </a:bodyPr>
          <a:lstStyle/>
          <a:p>
            <a:pPr marL="457200" indent="-457200" algn="l">
              <a:buFont typeface="Arial" panose="020B0604020202020204" pitchFamily="34" charset="0"/>
              <a:buChar char="•"/>
            </a:pPr>
            <a:r>
              <a:rPr lang="en-US" sz="2000" dirty="0">
                <a:latin typeface="+mn-lt"/>
              </a:rPr>
              <a:t>In most </a:t>
            </a:r>
            <a:r>
              <a:rPr lang="en-US" sz="2000" b="0" i="0" u="none" strike="noStrike" baseline="0" dirty="0">
                <a:solidFill>
                  <a:srgbClr val="374050"/>
                </a:solidFill>
              </a:rPr>
              <a:t>Kano resources, there are references to Satisfaction and Dissatisfaction coefficients</a:t>
            </a:r>
          </a:p>
          <a:p>
            <a:pPr marL="285750" indent="-285750">
              <a:buFont typeface="Arial" panose="020B0604020202020204" pitchFamily="34" charset="0"/>
              <a:buChar char="•"/>
            </a:pPr>
            <a:r>
              <a:rPr lang="en-US" sz="2000" b="0" i="0" u="none" strike="noStrike" baseline="0" dirty="0">
                <a:solidFill>
                  <a:srgbClr val="374050"/>
                </a:solidFill>
              </a:rPr>
              <a:t>In other references, coefficients are named “Better” and “Worse” scores that reflected, in numerical terms, how customers’ satisfaction or dissatisfaction would change by the presence/absence of a feature</a:t>
            </a:r>
          </a:p>
          <a:p>
            <a:pPr marL="285750" indent="-285750">
              <a:buFont typeface="Arial" panose="020B0604020202020204" pitchFamily="34" charset="0"/>
              <a:buChar char="•"/>
            </a:pPr>
            <a:r>
              <a:rPr lang="en-US" sz="2000" b="0" i="0" u="none" strike="noStrike" baseline="0" dirty="0">
                <a:solidFill>
                  <a:srgbClr val="374050"/>
                </a:solidFill>
              </a:rPr>
              <a:t>By considering the total number of answers in each category for </a:t>
            </a:r>
            <a:r>
              <a:rPr lang="en-US" sz="2000" b="0" i="0" u="none" strike="noStrike" baseline="0" dirty="0" err="1">
                <a:solidFill>
                  <a:srgbClr val="374050"/>
                </a:solidFill>
              </a:rPr>
              <a:t>agiven</a:t>
            </a:r>
            <a:r>
              <a:rPr lang="en-US" sz="2000" b="0" i="0" u="none" strike="noStrike" baseline="0" dirty="0">
                <a:solidFill>
                  <a:srgbClr val="374050"/>
                </a:solidFill>
              </a:rPr>
              <a:t> feature, they’re calculated using these formulas:</a:t>
            </a:r>
          </a:p>
          <a:p>
            <a:pPr marL="285750" indent="-285750">
              <a:buFont typeface="Arial" panose="020B0604020202020204" pitchFamily="34" charset="0"/>
              <a:buChar char="•"/>
            </a:pPr>
            <a:endParaRPr lang="en-US" sz="1800" b="0" i="0" u="none" strike="noStrike" baseline="0" dirty="0">
              <a:solidFill>
                <a:srgbClr val="374050"/>
              </a:solidFill>
            </a:endParaRPr>
          </a:p>
          <a:p>
            <a:pPr marL="457200" indent="-457200">
              <a:buFont typeface="Arial" panose="020B0604020202020204" pitchFamily="34" charset="0"/>
              <a:buChar char="•"/>
            </a:pPr>
            <a:endParaRPr lang="en-US" sz="3200" dirty="0">
              <a:latin typeface="+mn-lt"/>
            </a:endParaRPr>
          </a:p>
          <a:p>
            <a:pPr marL="457200" indent="-457200">
              <a:buFont typeface="Arial" panose="020B0604020202020204" pitchFamily="34" charset="0"/>
              <a:buChar char="•"/>
            </a:pPr>
            <a:endParaRPr lang="en-US" sz="3200" b="1" dirty="0">
              <a:latin typeface="+mn-lt"/>
            </a:endParaRPr>
          </a:p>
        </p:txBody>
      </p:sp>
      <p:pic>
        <p:nvPicPr>
          <p:cNvPr id="4" name="Picture 3">
            <a:extLst>
              <a:ext uri="{FF2B5EF4-FFF2-40B4-BE49-F238E27FC236}">
                <a16:creationId xmlns:a16="http://schemas.microsoft.com/office/drawing/2014/main" id="{5037ED3D-440F-7331-5309-6A0746A0A187}"/>
              </a:ext>
            </a:extLst>
          </p:cNvPr>
          <p:cNvPicPr>
            <a:picLocks noChangeAspect="1"/>
          </p:cNvPicPr>
          <p:nvPr/>
        </p:nvPicPr>
        <p:blipFill>
          <a:blip r:embed="rId3"/>
          <a:stretch>
            <a:fillRect/>
          </a:stretch>
        </p:blipFill>
        <p:spPr>
          <a:xfrm>
            <a:off x="5097824" y="3268254"/>
            <a:ext cx="1726500" cy="1508104"/>
          </a:xfrm>
          <a:prstGeom prst="rect">
            <a:avLst/>
          </a:prstGeom>
        </p:spPr>
      </p:pic>
      <p:sp>
        <p:nvSpPr>
          <p:cNvPr id="5" name="Rectangle 4">
            <a:extLst>
              <a:ext uri="{FF2B5EF4-FFF2-40B4-BE49-F238E27FC236}">
                <a16:creationId xmlns:a16="http://schemas.microsoft.com/office/drawing/2014/main" id="{8872A851-9039-72BA-518F-D3D0CF2E35E8}"/>
              </a:ext>
            </a:extLst>
          </p:cNvPr>
          <p:cNvSpPr/>
          <p:nvPr/>
        </p:nvSpPr>
        <p:spPr>
          <a:xfrm>
            <a:off x="152465" y="4602510"/>
            <a:ext cx="11887070" cy="1692771"/>
          </a:xfrm>
          <a:prstGeom prst="rect">
            <a:avLst/>
          </a:prstGeom>
        </p:spPr>
        <p:txBody>
          <a:bodyPr wrap="square">
            <a:spAutoFit/>
          </a:bodyPr>
          <a:lstStyle/>
          <a:p>
            <a:pPr marL="457200" indent="-457200" algn="l">
              <a:buFont typeface="Arial" panose="020B0604020202020204" pitchFamily="34" charset="0"/>
              <a:buChar char="•"/>
            </a:pPr>
            <a:r>
              <a:rPr lang="en-US" sz="2400" dirty="0">
                <a:latin typeface="+mn-lt"/>
              </a:rPr>
              <a:t>Use your judgement! </a:t>
            </a:r>
            <a:r>
              <a:rPr lang="en-US" sz="2000" b="0" i="0" u="none" strike="noStrike" baseline="0" dirty="0">
                <a:solidFill>
                  <a:srgbClr val="374050"/>
                </a:solidFill>
              </a:rPr>
              <a:t>Although they do produce a numerical result and are useful for </a:t>
            </a:r>
            <a:r>
              <a:rPr lang="en-US" sz="2000" b="1" i="1" u="none" strike="noStrike" baseline="0" dirty="0">
                <a:solidFill>
                  <a:srgbClr val="374050"/>
                </a:solidFill>
              </a:rPr>
              <a:t>relative </a:t>
            </a:r>
            <a:r>
              <a:rPr lang="en-US" sz="2000" b="0" i="0" u="none" strike="noStrike" baseline="0" dirty="0">
                <a:solidFill>
                  <a:srgbClr val="374050"/>
                </a:solidFill>
              </a:rPr>
              <a:t>comparisons, these coefficients have multiple issues:</a:t>
            </a:r>
          </a:p>
          <a:p>
            <a:pPr marL="285750" indent="-285750">
              <a:buFont typeface="Arial" panose="020B0604020202020204" pitchFamily="34" charset="0"/>
              <a:buChar char="•"/>
            </a:pPr>
            <a:r>
              <a:rPr lang="en-US" sz="2000" b="0" i="0" u="none" strike="noStrike" baseline="0" dirty="0">
                <a:solidFill>
                  <a:srgbClr val="374050"/>
                </a:solidFill>
              </a:rPr>
              <a:t>These numbers come from using a single Kano category from each answer. This loss of information leads to higher variance in the data and equal weighting of all answers, independently of how strong or weak they are.</a:t>
            </a:r>
            <a:endParaRPr lang="en-US" sz="3600" b="1" dirty="0">
              <a:latin typeface="+mn-lt"/>
            </a:endParaRPr>
          </a:p>
        </p:txBody>
      </p:sp>
    </p:spTree>
    <p:extLst>
      <p:ext uri="{BB962C8B-B14F-4D97-AF65-F5344CB8AC3E}">
        <p14:creationId xmlns:p14="http://schemas.microsoft.com/office/powerpoint/2010/main" val="3066845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09025"/>
            <a:ext cx="11490901"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Step-by-step guide to using the Kano Model – Back to essence - Prioritization</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2215991"/>
          </a:xfrm>
          <a:prstGeom prst="rect">
            <a:avLst/>
          </a:prstGeom>
        </p:spPr>
        <p:txBody>
          <a:bodyPr wrap="square">
            <a:spAutoFit/>
          </a:bodyPr>
          <a:lstStyle/>
          <a:p>
            <a:pPr marL="285750" indent="-285750">
              <a:buFont typeface="Arial" panose="020B0604020202020204" pitchFamily="34" charset="0"/>
              <a:buChar char="•"/>
            </a:pPr>
            <a:r>
              <a:rPr lang="en-US" sz="1800" b="0" i="0" u="none" strike="noStrike" baseline="0" dirty="0">
                <a:solidFill>
                  <a:srgbClr val="374050"/>
                </a:solidFill>
              </a:rPr>
              <a:t>The general prioritization rule of thumb presented in the analysis section still holds: </a:t>
            </a:r>
          </a:p>
          <a:p>
            <a:r>
              <a:rPr lang="en-US" sz="2000" b="1" i="1" u="none" strike="noStrike" baseline="0" dirty="0">
                <a:solidFill>
                  <a:srgbClr val="374050"/>
                </a:solidFill>
              </a:rPr>
              <a:t>Must-be &gt; Performance &gt; Attractive &gt; Indifferent. </a:t>
            </a:r>
          </a:p>
          <a:p>
            <a:pPr marL="285750" indent="-285750">
              <a:buFont typeface="Arial" panose="020B0604020202020204" pitchFamily="34" charset="0"/>
              <a:buChar char="•"/>
            </a:pPr>
            <a:r>
              <a:rPr lang="en-US" sz="1800" b="0" i="0" u="none" strike="noStrike" baseline="0" dirty="0">
                <a:solidFill>
                  <a:srgbClr val="374050"/>
                </a:solidFill>
              </a:rPr>
              <a:t>This translates very well to graphical terms:</a:t>
            </a:r>
          </a:p>
          <a:p>
            <a:pPr marL="285750" indent="-285750">
              <a:buFont typeface="Arial" panose="020B0604020202020204" pitchFamily="34" charset="0"/>
              <a:buChar char="•"/>
            </a:pPr>
            <a:endParaRPr lang="en-US" sz="1800" b="0" i="0" u="none" strike="noStrike" baseline="0" dirty="0">
              <a:solidFill>
                <a:srgbClr val="374050"/>
              </a:solidFill>
            </a:endParaRPr>
          </a:p>
          <a:p>
            <a:pPr marL="457200" indent="-457200">
              <a:buFont typeface="Arial" panose="020B0604020202020204" pitchFamily="34" charset="0"/>
              <a:buChar char="•"/>
            </a:pPr>
            <a:endParaRPr lang="en-US" sz="3200" dirty="0">
              <a:latin typeface="+mn-lt"/>
            </a:endParaRPr>
          </a:p>
          <a:p>
            <a:pPr marL="457200" indent="-457200">
              <a:buFont typeface="Arial" panose="020B0604020202020204" pitchFamily="34" charset="0"/>
              <a:buChar char="•"/>
            </a:pPr>
            <a:endParaRPr lang="en-US" sz="3200" b="1" dirty="0">
              <a:latin typeface="+mn-lt"/>
            </a:endParaRPr>
          </a:p>
        </p:txBody>
      </p:sp>
      <p:pic>
        <p:nvPicPr>
          <p:cNvPr id="4" name="Picture 3">
            <a:extLst>
              <a:ext uri="{FF2B5EF4-FFF2-40B4-BE49-F238E27FC236}">
                <a16:creationId xmlns:a16="http://schemas.microsoft.com/office/drawing/2014/main" id="{F3638C2D-FA03-3E51-7520-882BB6AFC7D9}"/>
              </a:ext>
            </a:extLst>
          </p:cNvPr>
          <p:cNvPicPr>
            <a:picLocks noChangeAspect="1"/>
          </p:cNvPicPr>
          <p:nvPr/>
        </p:nvPicPr>
        <p:blipFill>
          <a:blip r:embed="rId3"/>
          <a:stretch>
            <a:fillRect/>
          </a:stretch>
        </p:blipFill>
        <p:spPr>
          <a:xfrm>
            <a:off x="4175781" y="2382328"/>
            <a:ext cx="4206193" cy="4179739"/>
          </a:xfrm>
          <a:prstGeom prst="rect">
            <a:avLst/>
          </a:prstGeom>
        </p:spPr>
      </p:pic>
    </p:spTree>
    <p:extLst>
      <p:ext uri="{BB962C8B-B14F-4D97-AF65-F5344CB8AC3E}">
        <p14:creationId xmlns:p14="http://schemas.microsoft.com/office/powerpoint/2010/main" val="122124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52465" y="137196"/>
            <a:ext cx="11490901"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dirty="0">
                <a:solidFill>
                  <a:schemeClr val="accent1"/>
                </a:solidFill>
                <a:latin typeface="+mj-lt"/>
                <a:ea typeface="Arial"/>
                <a:cs typeface="Arial"/>
                <a:sym typeface="Arial"/>
              </a:rPr>
              <a:t>Some (pre-Assignment 7.1) references</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D36E8D42-070B-874F-A355-EE87B18E9161}"/>
              </a:ext>
            </a:extLst>
          </p:cNvPr>
          <p:cNvSpPr/>
          <p:nvPr/>
        </p:nvSpPr>
        <p:spPr>
          <a:xfrm>
            <a:off x="152465" y="1413063"/>
            <a:ext cx="11887070" cy="7355860"/>
          </a:xfrm>
          <a:prstGeom prst="rect">
            <a:avLst/>
          </a:prstGeom>
        </p:spPr>
        <p:txBody>
          <a:bodyPr wrap="square">
            <a:spAutoFit/>
          </a:bodyPr>
          <a:lstStyle/>
          <a:p>
            <a:pPr marL="457200" indent="-457200">
              <a:buFont typeface="Arial" panose="020B0604020202020204" pitchFamily="34" charset="0"/>
              <a:buChar char="•"/>
            </a:pPr>
            <a:r>
              <a:rPr lang="en-US" sz="2400" dirty="0">
                <a:hlinkClick r:id="rId3"/>
              </a:rPr>
              <a:t>https://www.qualtrics.com/experience-management/research/kano-analysis/</a:t>
            </a:r>
            <a:endParaRPr lang="en-US" sz="2400" dirty="0"/>
          </a:p>
          <a:p>
            <a:r>
              <a:rPr lang="en-US" sz="2400" dirty="0"/>
              <a:t>(You can use the </a:t>
            </a:r>
            <a:r>
              <a:rPr lang="en-US" sz="2400" i="0" dirty="0">
                <a:solidFill>
                  <a:srgbClr val="000000"/>
                </a:solidFill>
                <a:effectLst/>
              </a:rPr>
              <a:t>Qualtrics</a:t>
            </a:r>
            <a:r>
              <a:rPr lang="en-US" sz="2400" b="1" i="0" dirty="0">
                <a:solidFill>
                  <a:srgbClr val="000000"/>
                </a:solidFill>
                <a:effectLst/>
              </a:rPr>
              <a:t> </a:t>
            </a:r>
            <a:r>
              <a:rPr lang="en-US" sz="2400" i="0" dirty="0">
                <a:solidFill>
                  <a:srgbClr val="000000"/>
                </a:solidFill>
                <a:effectLst/>
              </a:rPr>
              <a:t>SW tools (or similar)</a:t>
            </a:r>
          </a:p>
          <a:p>
            <a:pPr marL="457200" indent="-457200">
              <a:buFont typeface="Arial" panose="020B0604020202020204" pitchFamily="34" charset="0"/>
              <a:buChar char="•"/>
            </a:pPr>
            <a:r>
              <a:rPr lang="en-US" sz="2400" i="0" dirty="0">
                <a:solidFill>
                  <a:srgbClr val="000000"/>
                </a:solidFill>
                <a:effectLst/>
                <a:hlinkClick r:id="rId4"/>
              </a:rPr>
              <a:t>https://foldingburritos.com/blog/kano-model</a:t>
            </a:r>
            <a:endParaRPr lang="en-US" sz="2400" i="0" dirty="0">
              <a:solidFill>
                <a:srgbClr val="000000"/>
              </a:solidFill>
              <a:effectLst/>
            </a:endParaRPr>
          </a:p>
          <a:p>
            <a:r>
              <a:rPr lang="en-US" sz="2400" dirty="0">
                <a:solidFill>
                  <a:srgbClr val="000000"/>
                </a:solidFill>
              </a:rPr>
              <a:t>(You can use the link to the spreadsheet provide)</a:t>
            </a:r>
          </a:p>
          <a:p>
            <a:pPr marL="457200" indent="-457200">
              <a:buFont typeface="Arial" panose="020B0604020202020204" pitchFamily="34" charset="0"/>
              <a:buChar char="•"/>
            </a:pPr>
            <a:r>
              <a:rPr lang="en-US" sz="2400" dirty="0">
                <a:solidFill>
                  <a:srgbClr val="000000"/>
                </a:solidFill>
              </a:rPr>
              <a:t>(My “step-by-step” was largely based on this link)</a:t>
            </a:r>
          </a:p>
          <a:p>
            <a:pPr marL="457200" indent="-457200">
              <a:buFont typeface="Arial" panose="020B0604020202020204" pitchFamily="34" charset="0"/>
              <a:buChar char="•"/>
            </a:pPr>
            <a:r>
              <a:rPr lang="en-US" sz="2400" dirty="0">
                <a:solidFill>
                  <a:srgbClr val="000000"/>
                </a:solidFill>
                <a:hlinkClick r:id="rId5"/>
              </a:rPr>
              <a:t>https://kanomodel.com/</a:t>
            </a:r>
            <a:r>
              <a:rPr lang="en-US" sz="2400" dirty="0">
                <a:solidFill>
                  <a:srgbClr val="000000"/>
                </a:solidFill>
              </a:rPr>
              <a:t> - a full-service entity for Kano</a:t>
            </a:r>
          </a:p>
          <a:p>
            <a:pPr marL="457200" indent="-457200">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hlinkClick r:id="rId6"/>
              </a:rPr>
              <a:t>https://usertimes.io/2019/01/21/how-to-run-studies-using-the-kano-method/#:~:text=The%20standardized%20Kano%20questionnaire%20proposes,lacks%20the%20feature%20in%20question</a:t>
            </a:r>
            <a:endPar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sz="2400" dirty="0">
              <a:solidFill>
                <a:srgbClr val="000000"/>
              </a:solidFill>
            </a:endParaRPr>
          </a:p>
          <a:p>
            <a:pPr marL="457200" indent="-457200">
              <a:buFont typeface="Arial" panose="020B0604020202020204" pitchFamily="34" charset="0"/>
              <a:buChar char="•"/>
            </a:pPr>
            <a:r>
              <a:rPr lang="en-US" sz="2400" dirty="0">
                <a:solidFill>
                  <a:srgbClr val="000000"/>
                </a:solidFill>
                <a:hlinkClick r:id="rId7"/>
              </a:rPr>
              <a:t>https://sapioresearch.com/kano-analysis/</a:t>
            </a:r>
            <a:r>
              <a:rPr lang="en-US" sz="2400" dirty="0">
                <a:solidFill>
                  <a:srgbClr val="000000"/>
                </a:solidFill>
              </a:rPr>
              <a:t> - plus so many other service companies</a:t>
            </a:r>
          </a:p>
          <a:p>
            <a:endParaRPr lang="en-US" sz="3200" dirty="0">
              <a:solidFill>
                <a:srgbClr val="000000"/>
              </a:solidFill>
              <a:latin typeface="benton-sans"/>
            </a:endParaRPr>
          </a:p>
          <a:p>
            <a:endParaRPr lang="en-US" sz="3200" dirty="0">
              <a:solidFill>
                <a:srgbClr val="000000"/>
              </a:solidFill>
              <a:latin typeface="benton-sans"/>
            </a:endParaRPr>
          </a:p>
          <a:p>
            <a:pPr marL="457200" indent="-457200">
              <a:buFont typeface="Arial" panose="020B0604020202020204" pitchFamily="34" charset="0"/>
              <a:buChar char="•"/>
            </a:pPr>
            <a:endParaRPr lang="en-US" sz="3200" i="0" dirty="0">
              <a:solidFill>
                <a:srgbClr val="000000"/>
              </a:solidFill>
              <a:effectLst/>
              <a:latin typeface="benton-sans"/>
            </a:endParaRPr>
          </a:p>
          <a:p>
            <a:pPr marL="457200" indent="-457200">
              <a:buFont typeface="Arial" panose="020B0604020202020204" pitchFamily="34" charset="0"/>
              <a:buChar char="•"/>
            </a:pPr>
            <a:endParaRPr lang="en-US" sz="3200" dirty="0">
              <a:latin typeface="+mn-lt"/>
            </a:endParaRPr>
          </a:p>
          <a:p>
            <a:pPr marL="457200" indent="-457200">
              <a:buFont typeface="Arial" panose="020B0604020202020204" pitchFamily="34" charset="0"/>
              <a:buChar char="•"/>
            </a:pPr>
            <a:endParaRPr lang="en-US" sz="3200" b="1" dirty="0">
              <a:latin typeface="+mn-lt"/>
            </a:endParaRPr>
          </a:p>
        </p:txBody>
      </p:sp>
    </p:spTree>
    <p:extLst>
      <p:ext uri="{BB962C8B-B14F-4D97-AF65-F5344CB8AC3E}">
        <p14:creationId xmlns:p14="http://schemas.microsoft.com/office/powerpoint/2010/main" val="4195602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3904" y="-194509"/>
            <a:ext cx="9972675"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(Repeat)  – DELIGHTERS TRANSITION </a:t>
            </a:r>
            <a:endParaRPr sz="3200" b="1" dirty="0">
              <a:solidFill>
                <a:schemeClr val="accent1"/>
              </a:solidFill>
              <a:latin typeface="+mj-lt"/>
              <a:ea typeface="Arial"/>
              <a:cs typeface="Arial"/>
              <a:sym typeface="Arial"/>
            </a:endParaRPr>
          </a:p>
        </p:txBody>
      </p:sp>
      <p:pic>
        <p:nvPicPr>
          <p:cNvPr id="3" name="Picture 2" descr="A picture containing text&#10;&#10;Description automatically generated">
            <a:extLst>
              <a:ext uri="{FF2B5EF4-FFF2-40B4-BE49-F238E27FC236}">
                <a16:creationId xmlns:a16="http://schemas.microsoft.com/office/drawing/2014/main" id="{E723564F-C02E-AB42-9A03-A74AE3169C9F}"/>
              </a:ext>
            </a:extLst>
          </p:cNvPr>
          <p:cNvPicPr>
            <a:picLocks noChangeAspect="1"/>
          </p:cNvPicPr>
          <p:nvPr/>
        </p:nvPicPr>
        <p:blipFill>
          <a:blip r:embed="rId3"/>
          <a:stretch>
            <a:fillRect/>
          </a:stretch>
        </p:blipFill>
        <p:spPr>
          <a:xfrm>
            <a:off x="2433423" y="644404"/>
            <a:ext cx="7325154" cy="6048995"/>
          </a:xfrm>
          <a:prstGeom prst="rect">
            <a:avLst/>
          </a:prstGeom>
        </p:spPr>
      </p:pic>
    </p:spTree>
    <p:extLst>
      <p:ext uri="{BB962C8B-B14F-4D97-AF65-F5344CB8AC3E}">
        <p14:creationId xmlns:p14="http://schemas.microsoft.com/office/powerpoint/2010/main" val="1504969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3904" y="-78247"/>
            <a:ext cx="11490901" cy="873942"/>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b="1" dirty="0">
                <a:solidFill>
                  <a:schemeClr val="accent1"/>
                </a:solidFill>
                <a:latin typeface="+mj-lt"/>
                <a:ea typeface="Arial"/>
                <a:cs typeface="Arial"/>
                <a:sym typeface="Arial"/>
              </a:rPr>
              <a:t>MODULE REVIEW (Repeat) – KANO FUNCTIONAL/DYSFUNCTIONAL </a:t>
            </a:r>
            <a:endParaRPr b="1" dirty="0">
              <a:solidFill>
                <a:schemeClr val="accent1"/>
              </a:solidFill>
              <a:latin typeface="+mj-lt"/>
              <a:ea typeface="Arial"/>
              <a:cs typeface="Arial"/>
              <a:sym typeface="Arial"/>
            </a:endParaRPr>
          </a:p>
        </p:txBody>
      </p:sp>
      <p:pic>
        <p:nvPicPr>
          <p:cNvPr id="5" name="Picture 4" descr="Diagram&#10;&#10;Description automatically generated">
            <a:extLst>
              <a:ext uri="{FF2B5EF4-FFF2-40B4-BE49-F238E27FC236}">
                <a16:creationId xmlns:a16="http://schemas.microsoft.com/office/drawing/2014/main" id="{361032B1-9F90-5740-ABF7-B548F714E771}"/>
              </a:ext>
            </a:extLst>
          </p:cNvPr>
          <p:cNvPicPr>
            <a:picLocks noChangeAspect="1"/>
          </p:cNvPicPr>
          <p:nvPr/>
        </p:nvPicPr>
        <p:blipFill>
          <a:blip r:embed="rId3"/>
          <a:stretch>
            <a:fillRect/>
          </a:stretch>
        </p:blipFill>
        <p:spPr>
          <a:xfrm>
            <a:off x="1113692" y="752234"/>
            <a:ext cx="9964615" cy="6058486"/>
          </a:xfrm>
          <a:prstGeom prst="rect">
            <a:avLst/>
          </a:prstGeom>
        </p:spPr>
      </p:pic>
    </p:spTree>
    <p:extLst>
      <p:ext uri="{BB962C8B-B14F-4D97-AF65-F5344CB8AC3E}">
        <p14:creationId xmlns:p14="http://schemas.microsoft.com/office/powerpoint/2010/main" val="2332959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3904" y="-93331"/>
            <a:ext cx="11444288"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(Repeat) – KANO QUESTIONNAIRE EXAMPLE </a:t>
            </a:r>
            <a:endParaRPr sz="3200" b="1" dirty="0">
              <a:solidFill>
                <a:schemeClr val="accent1"/>
              </a:solidFill>
              <a:latin typeface="+mj-lt"/>
              <a:ea typeface="Arial"/>
              <a:cs typeface="Arial"/>
              <a:sym typeface="Arial"/>
            </a:endParaRPr>
          </a:p>
        </p:txBody>
      </p:sp>
      <p:pic>
        <p:nvPicPr>
          <p:cNvPr id="3" name="Picture 2" descr="Table&#10;&#10;Description automatically generated">
            <a:extLst>
              <a:ext uri="{FF2B5EF4-FFF2-40B4-BE49-F238E27FC236}">
                <a16:creationId xmlns:a16="http://schemas.microsoft.com/office/drawing/2014/main" id="{D99F0117-D5C7-EC4E-9DF7-84CE75F4356E}"/>
              </a:ext>
            </a:extLst>
          </p:cNvPr>
          <p:cNvPicPr>
            <a:picLocks noChangeAspect="1"/>
          </p:cNvPicPr>
          <p:nvPr/>
        </p:nvPicPr>
        <p:blipFill>
          <a:blip r:embed="rId3"/>
          <a:stretch>
            <a:fillRect/>
          </a:stretch>
        </p:blipFill>
        <p:spPr>
          <a:xfrm>
            <a:off x="973015" y="772257"/>
            <a:ext cx="9671538" cy="5932960"/>
          </a:xfrm>
          <a:prstGeom prst="rect">
            <a:avLst/>
          </a:prstGeom>
        </p:spPr>
      </p:pic>
    </p:spTree>
    <p:extLst>
      <p:ext uri="{BB962C8B-B14F-4D97-AF65-F5344CB8AC3E}">
        <p14:creationId xmlns:p14="http://schemas.microsoft.com/office/powerpoint/2010/main" val="1927716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99855" y="-143283"/>
            <a:ext cx="9972675"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(repeat) – CUSTOMER SATISFACTION </a:t>
            </a:r>
            <a:endParaRPr sz="3200" b="1" dirty="0">
              <a:solidFill>
                <a:schemeClr val="accent1"/>
              </a:solidFill>
              <a:latin typeface="+mj-lt"/>
              <a:ea typeface="Arial"/>
              <a:cs typeface="Arial"/>
              <a:sym typeface="Arial"/>
            </a:endParaRPr>
          </a:p>
        </p:txBody>
      </p:sp>
      <p:pic>
        <p:nvPicPr>
          <p:cNvPr id="3" name="Picture 2" descr="Graphical user interface, text, application, email&#10;&#10;Description automatically generated">
            <a:extLst>
              <a:ext uri="{FF2B5EF4-FFF2-40B4-BE49-F238E27FC236}">
                <a16:creationId xmlns:a16="http://schemas.microsoft.com/office/drawing/2014/main" id="{941F0392-3DD5-C54C-A3E4-F3FC7E2C5ABE}"/>
              </a:ext>
            </a:extLst>
          </p:cNvPr>
          <p:cNvPicPr>
            <a:picLocks noChangeAspect="1"/>
          </p:cNvPicPr>
          <p:nvPr/>
        </p:nvPicPr>
        <p:blipFill>
          <a:blip r:embed="rId3"/>
          <a:stretch>
            <a:fillRect/>
          </a:stretch>
        </p:blipFill>
        <p:spPr>
          <a:xfrm>
            <a:off x="792538" y="868708"/>
            <a:ext cx="11160186" cy="5727369"/>
          </a:xfrm>
          <a:prstGeom prst="rect">
            <a:avLst/>
          </a:prstGeom>
        </p:spPr>
      </p:pic>
    </p:spTree>
    <p:extLst>
      <p:ext uri="{BB962C8B-B14F-4D97-AF65-F5344CB8AC3E}">
        <p14:creationId xmlns:p14="http://schemas.microsoft.com/office/powerpoint/2010/main" val="3590329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8768" y="-143283"/>
            <a:ext cx="9972675"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(repeat) – KANO EVALUATION TABLE </a:t>
            </a:r>
            <a:endParaRPr sz="3200" b="1" dirty="0">
              <a:solidFill>
                <a:schemeClr val="accent1"/>
              </a:solidFill>
              <a:latin typeface="+mj-lt"/>
              <a:ea typeface="Arial"/>
              <a:cs typeface="Arial"/>
              <a:sym typeface="Arial"/>
            </a:endParaRPr>
          </a:p>
        </p:txBody>
      </p:sp>
      <p:pic>
        <p:nvPicPr>
          <p:cNvPr id="4098" name="Picture 2">
            <a:extLst>
              <a:ext uri="{FF2B5EF4-FFF2-40B4-BE49-F238E27FC236}">
                <a16:creationId xmlns:a16="http://schemas.microsoft.com/office/drawing/2014/main" id="{08E522F9-F939-7B4E-BB8F-E53CA01AF2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4" t="9045" r="1817" b="15638"/>
          <a:stretch/>
        </p:blipFill>
        <p:spPr bwMode="auto">
          <a:xfrm>
            <a:off x="248768" y="922946"/>
            <a:ext cx="11694464" cy="515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219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03658" y="137196"/>
            <a:ext cx="11718925"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EXPLICIT RESPONSE APPROACHES </a:t>
            </a:r>
            <a:endParaRPr sz="3200" b="1" dirty="0">
              <a:solidFill>
                <a:schemeClr val="accent1"/>
              </a:solidFill>
              <a:latin typeface="+mj-lt"/>
              <a:ea typeface="Arial"/>
              <a:cs typeface="Arial"/>
              <a:sym typeface="Arial"/>
            </a:endParaRPr>
          </a:p>
        </p:txBody>
      </p:sp>
      <p:pic>
        <p:nvPicPr>
          <p:cNvPr id="6" name="Picture 5" descr="Diagram, text&#10;&#10;Description automatically generated">
            <a:extLst>
              <a:ext uri="{FF2B5EF4-FFF2-40B4-BE49-F238E27FC236}">
                <a16:creationId xmlns:a16="http://schemas.microsoft.com/office/drawing/2014/main" id="{2D98E712-57BA-3E42-84A0-F41188003795}"/>
              </a:ext>
            </a:extLst>
          </p:cNvPr>
          <p:cNvPicPr>
            <a:picLocks noChangeAspect="1"/>
          </p:cNvPicPr>
          <p:nvPr/>
        </p:nvPicPr>
        <p:blipFill>
          <a:blip r:embed="rId3"/>
          <a:stretch>
            <a:fillRect/>
          </a:stretch>
        </p:blipFill>
        <p:spPr>
          <a:xfrm>
            <a:off x="6736073" y="642021"/>
            <a:ext cx="5045502" cy="5841140"/>
          </a:xfrm>
          <a:prstGeom prst="rect">
            <a:avLst/>
          </a:prstGeom>
        </p:spPr>
      </p:pic>
      <p:sp>
        <p:nvSpPr>
          <p:cNvPr id="3" name="Rectangle 2">
            <a:extLst>
              <a:ext uri="{FF2B5EF4-FFF2-40B4-BE49-F238E27FC236}">
                <a16:creationId xmlns:a16="http://schemas.microsoft.com/office/drawing/2014/main" id="{C6DC6CF3-72E5-6127-F317-9F2EC5B7C383}"/>
              </a:ext>
            </a:extLst>
          </p:cNvPr>
          <p:cNvSpPr/>
          <p:nvPr/>
        </p:nvSpPr>
        <p:spPr>
          <a:xfrm>
            <a:off x="152465" y="1051586"/>
            <a:ext cx="6949364" cy="4708981"/>
          </a:xfrm>
          <a:prstGeom prst="rect">
            <a:avLst/>
          </a:prstGeom>
        </p:spPr>
        <p:txBody>
          <a:bodyPr wrap="square">
            <a:spAutoFit/>
          </a:bodyPr>
          <a:lstStyle/>
          <a:p>
            <a:pPr marL="457200" indent="-457200">
              <a:buFont typeface="Arial" panose="020B0604020202020204" pitchFamily="34" charset="0"/>
              <a:buChar char="•"/>
            </a:pPr>
            <a:r>
              <a:rPr lang="en-US" sz="4000" dirty="0">
                <a:effectLst/>
                <a:latin typeface="Calibri" panose="020F0502020204030204" pitchFamily="34" charset="0"/>
                <a:ea typeface="Calibri" panose="020F0502020204030204" pitchFamily="34" charset="0"/>
                <a:cs typeface="Times New Roman" panose="02020603050405020304" pitchFamily="18" charset="0"/>
              </a:rPr>
              <a:t>Recall that there were several product feature evaluation methods from the lectures. Let’s briefly touch on each of these with a more time spent on the one used for the assignment.</a:t>
            </a:r>
          </a:p>
          <a:p>
            <a:pPr marL="457200" indent="-457200" algn="l">
              <a:buFont typeface="Arial" panose="020B0604020202020204" pitchFamily="34" charset="0"/>
              <a:buChar char="•"/>
            </a:pPr>
            <a:endParaRPr lang="en-US" sz="2000" b="0" i="0" u="none" strike="noStrike" baseline="0" dirty="0">
              <a:solidFill>
                <a:srgbClr val="374050"/>
              </a:solidFill>
            </a:endParaRPr>
          </a:p>
        </p:txBody>
      </p:sp>
    </p:spTree>
    <p:extLst>
      <p:ext uri="{BB962C8B-B14F-4D97-AF65-F5344CB8AC3E}">
        <p14:creationId xmlns:p14="http://schemas.microsoft.com/office/powerpoint/2010/main" val="769409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518221" y="-141492"/>
            <a:ext cx="9972675" cy="997053"/>
          </a:xfrm>
          <a:prstGeom prst="rect">
            <a:avLst/>
          </a:prstGeom>
          <a:noFill/>
          <a:ln>
            <a:noFill/>
          </a:ln>
        </p:spPr>
        <p:txBody>
          <a:bodyPr spcFirstLastPara="1" wrap="square" lIns="0" tIns="12050" rIns="0" bIns="0" anchor="ctr" anchorCtr="0">
            <a:spAutoFit/>
          </a:bodyPr>
          <a:lstStyle/>
          <a:p>
            <a:pPr marL="12700" lvl="0">
              <a:lnSpc>
                <a:spcPct val="100000"/>
              </a:lnSpc>
              <a:buClr>
                <a:schemeClr val="lt1"/>
              </a:buClr>
              <a:buSzPts val="2800"/>
            </a:pPr>
            <a:r>
              <a:rPr lang="en-US" sz="3200" b="1" dirty="0">
                <a:solidFill>
                  <a:schemeClr val="accent1"/>
                </a:solidFill>
                <a:latin typeface="+mj-lt"/>
                <a:ea typeface="Arial"/>
                <a:cs typeface="Arial"/>
                <a:sym typeface="Arial"/>
              </a:rPr>
              <a:t>MODULE REVIEW (Repeat) </a:t>
            </a:r>
            <a:r>
              <a:rPr lang="en-US" sz="3200" b="1" dirty="0">
                <a:solidFill>
                  <a:schemeClr val="accent1"/>
                </a:solidFill>
                <a:latin typeface="+mj-lt"/>
              </a:rPr>
              <a:t>– KANO EVALUATION TABLE  </a:t>
            </a:r>
            <a:endParaRPr sz="3200" b="1" dirty="0">
              <a:solidFill>
                <a:schemeClr val="accent1"/>
              </a:solidFill>
              <a:latin typeface="+mj-lt"/>
              <a:ea typeface="Arial"/>
              <a:cs typeface="Arial"/>
              <a:sym typeface="Arial"/>
            </a:endParaRPr>
          </a:p>
        </p:txBody>
      </p:sp>
      <p:pic>
        <p:nvPicPr>
          <p:cNvPr id="7172" name="Picture 4" descr="The Kano Model - Expert Program Management">
            <a:extLst>
              <a:ext uri="{FF2B5EF4-FFF2-40B4-BE49-F238E27FC236}">
                <a16:creationId xmlns:a16="http://schemas.microsoft.com/office/drawing/2014/main" id="{8A431209-917C-5745-AE73-BD737C9DF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6" t="16492" r="1826" b="5046"/>
          <a:stretch/>
        </p:blipFill>
        <p:spPr bwMode="auto">
          <a:xfrm>
            <a:off x="2146995" y="703843"/>
            <a:ext cx="8584311" cy="547797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ow to run studies using the Kano method - Usertimes">
            <a:extLst>
              <a:ext uri="{FF2B5EF4-FFF2-40B4-BE49-F238E27FC236}">
                <a16:creationId xmlns:a16="http://schemas.microsoft.com/office/drawing/2014/main" id="{C95D0608-8971-144E-A664-3C7B49B146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96" t="4631"/>
          <a:stretch/>
        </p:blipFill>
        <p:spPr bwMode="auto">
          <a:xfrm>
            <a:off x="792538" y="1063401"/>
            <a:ext cx="10332607" cy="518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2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dissolve">
                                      <p:cBhvr>
                                        <p:cTn id="7" dur="10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dissolve">
                                      <p:cBhvr>
                                        <p:cTn id="1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193532"/>
            <a:ext cx="9972675"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(Repeat) – DIFFERENT SEGMENTS </a:t>
            </a:r>
            <a:endParaRPr sz="3200" b="1" dirty="0">
              <a:solidFill>
                <a:schemeClr val="accent1"/>
              </a:solidFill>
              <a:latin typeface="+mj-lt"/>
              <a:ea typeface="Arial"/>
              <a:cs typeface="Arial"/>
              <a:sym typeface="Arial"/>
            </a:endParaRPr>
          </a:p>
        </p:txBody>
      </p:sp>
      <p:pic>
        <p:nvPicPr>
          <p:cNvPr id="3" name="Picture 2" descr="Table&#10;&#10;Description automatically generated">
            <a:extLst>
              <a:ext uri="{FF2B5EF4-FFF2-40B4-BE49-F238E27FC236}">
                <a16:creationId xmlns:a16="http://schemas.microsoft.com/office/drawing/2014/main" id="{8A6253B0-5C43-B848-9F52-17AAF68FA150}"/>
              </a:ext>
            </a:extLst>
          </p:cNvPr>
          <p:cNvPicPr>
            <a:picLocks noChangeAspect="1"/>
          </p:cNvPicPr>
          <p:nvPr/>
        </p:nvPicPr>
        <p:blipFill>
          <a:blip r:embed="rId3"/>
          <a:stretch>
            <a:fillRect/>
          </a:stretch>
        </p:blipFill>
        <p:spPr>
          <a:xfrm>
            <a:off x="1813353" y="777269"/>
            <a:ext cx="8565294" cy="5785692"/>
          </a:xfrm>
          <a:prstGeom prst="rect">
            <a:avLst/>
          </a:prstGeom>
        </p:spPr>
      </p:pic>
    </p:spTree>
    <p:extLst>
      <p:ext uri="{BB962C8B-B14F-4D97-AF65-F5344CB8AC3E}">
        <p14:creationId xmlns:p14="http://schemas.microsoft.com/office/powerpoint/2010/main" val="1710283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3904" y="86728"/>
            <a:ext cx="11308023" cy="997053"/>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(Repeat) – SATISFACTION/DISATIFICATION </a:t>
            </a:r>
            <a:endParaRPr sz="3200" b="1" dirty="0">
              <a:solidFill>
                <a:schemeClr val="accent1"/>
              </a:solidFill>
              <a:latin typeface="+mj-lt"/>
              <a:ea typeface="Arial"/>
              <a:cs typeface="Arial"/>
              <a:sym typeface="Arial"/>
            </a:endParaRPr>
          </a:p>
        </p:txBody>
      </p:sp>
      <p:pic>
        <p:nvPicPr>
          <p:cNvPr id="3" name="Picture 2" descr="Graphical user interface, text, application&#10;&#10;Description automatically generated with medium confidence">
            <a:extLst>
              <a:ext uri="{FF2B5EF4-FFF2-40B4-BE49-F238E27FC236}">
                <a16:creationId xmlns:a16="http://schemas.microsoft.com/office/drawing/2014/main" id="{80CAC292-0CD6-534C-9B08-147A37019B95}"/>
              </a:ext>
            </a:extLst>
          </p:cNvPr>
          <p:cNvPicPr>
            <a:picLocks noChangeAspect="1"/>
          </p:cNvPicPr>
          <p:nvPr/>
        </p:nvPicPr>
        <p:blipFill rotWithShape="1">
          <a:blip r:embed="rId3"/>
          <a:srcRect l="11921"/>
          <a:stretch/>
        </p:blipFill>
        <p:spPr>
          <a:xfrm>
            <a:off x="975416" y="1143025"/>
            <a:ext cx="10952668" cy="5129721"/>
          </a:xfrm>
          <a:prstGeom prst="rect">
            <a:avLst/>
          </a:prstGeom>
        </p:spPr>
      </p:pic>
    </p:spTree>
    <p:extLst>
      <p:ext uri="{BB962C8B-B14F-4D97-AF65-F5344CB8AC3E}">
        <p14:creationId xmlns:p14="http://schemas.microsoft.com/office/powerpoint/2010/main" val="413757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3904" y="137196"/>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(Repeat) – KANO MODEL </a:t>
            </a:r>
            <a:endParaRPr sz="3200" b="1" dirty="0">
              <a:solidFill>
                <a:schemeClr val="accent1"/>
              </a:solidFill>
              <a:latin typeface="+mj-lt"/>
              <a:ea typeface="Arial"/>
              <a:cs typeface="Arial"/>
              <a:sym typeface="Arial"/>
            </a:endParaRPr>
          </a:p>
        </p:txBody>
      </p:sp>
      <p:pic>
        <p:nvPicPr>
          <p:cNvPr id="3" name="Picture 2" descr="Chart, scatter chart&#10;&#10;Description automatically generated">
            <a:extLst>
              <a:ext uri="{FF2B5EF4-FFF2-40B4-BE49-F238E27FC236}">
                <a16:creationId xmlns:a16="http://schemas.microsoft.com/office/drawing/2014/main" id="{1F2F67BE-BF9C-BE4C-A012-484D39FF52B5}"/>
              </a:ext>
            </a:extLst>
          </p:cNvPr>
          <p:cNvPicPr>
            <a:picLocks noChangeAspect="1"/>
          </p:cNvPicPr>
          <p:nvPr/>
        </p:nvPicPr>
        <p:blipFill>
          <a:blip r:embed="rId3"/>
          <a:stretch>
            <a:fillRect/>
          </a:stretch>
        </p:blipFill>
        <p:spPr>
          <a:xfrm>
            <a:off x="426782" y="1199869"/>
            <a:ext cx="11539029" cy="4458261"/>
          </a:xfrm>
          <a:prstGeom prst="rect">
            <a:avLst/>
          </a:prstGeom>
        </p:spPr>
      </p:pic>
    </p:spTree>
    <p:extLst>
      <p:ext uri="{BB962C8B-B14F-4D97-AF65-F5344CB8AC3E}">
        <p14:creationId xmlns:p14="http://schemas.microsoft.com/office/powerpoint/2010/main" val="3665248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13CE7A5B-362F-D742-8D8A-EBE31C73AC1B}"/>
              </a:ext>
            </a:extLst>
          </p:cNvPr>
          <p:cNvPicPr>
            <a:picLocks noChangeAspect="1"/>
          </p:cNvPicPr>
          <p:nvPr/>
        </p:nvPicPr>
        <p:blipFill>
          <a:blip r:embed="rId3"/>
          <a:stretch>
            <a:fillRect/>
          </a:stretch>
        </p:blipFill>
        <p:spPr>
          <a:xfrm>
            <a:off x="603374" y="1268746"/>
            <a:ext cx="11588626" cy="4811985"/>
          </a:xfrm>
          <a:prstGeom prst="rect">
            <a:avLst/>
          </a:prstGeom>
        </p:spPr>
      </p:pic>
      <p:sp>
        <p:nvSpPr>
          <p:cNvPr id="102" name="Google Shape;102;p2"/>
          <p:cNvSpPr txBox="1">
            <a:spLocks noGrp="1"/>
          </p:cNvSpPr>
          <p:nvPr>
            <p:ph type="title" idx="4294967295"/>
          </p:nvPr>
        </p:nvSpPr>
        <p:spPr>
          <a:xfrm>
            <a:off x="603374" y="244813"/>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7.1 PROBLEM</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EE00402D-76C8-CC4A-91C6-4704F0B3F68B}"/>
              </a:ext>
            </a:extLst>
          </p:cNvPr>
          <p:cNvSpPr/>
          <p:nvPr/>
        </p:nvSpPr>
        <p:spPr>
          <a:xfrm>
            <a:off x="603374" y="3108963"/>
            <a:ext cx="11344722" cy="640073"/>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96A5599-07E0-BC4C-968B-E78A43A9293C}"/>
              </a:ext>
            </a:extLst>
          </p:cNvPr>
          <p:cNvSpPr/>
          <p:nvPr/>
        </p:nvSpPr>
        <p:spPr>
          <a:xfrm>
            <a:off x="603374" y="4582623"/>
            <a:ext cx="6482862" cy="1498108"/>
          </a:xfrm>
          <a:prstGeom prst="roundRect">
            <a:avLst>
              <a:gd name="adj" fmla="val 1510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98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7FD83512-79BE-8C47-A2C0-B8BF13D325AD}"/>
              </a:ext>
            </a:extLst>
          </p:cNvPr>
          <p:cNvPicPr>
            <a:picLocks noChangeAspect="1"/>
          </p:cNvPicPr>
          <p:nvPr/>
        </p:nvPicPr>
        <p:blipFill>
          <a:blip r:embed="rId3"/>
          <a:stretch>
            <a:fillRect/>
          </a:stretch>
        </p:blipFill>
        <p:spPr>
          <a:xfrm>
            <a:off x="82352" y="1887415"/>
            <a:ext cx="11944057" cy="3364523"/>
          </a:xfrm>
          <a:prstGeom prst="rect">
            <a:avLst/>
          </a:prstGeom>
        </p:spPr>
      </p:pic>
      <p:sp>
        <p:nvSpPr>
          <p:cNvPr id="102" name="Google Shape;102;p2"/>
          <p:cNvSpPr txBox="1">
            <a:spLocks noGrp="1"/>
          </p:cNvSpPr>
          <p:nvPr>
            <p:ph type="title" idx="4294967295"/>
          </p:nvPr>
        </p:nvSpPr>
        <p:spPr>
          <a:xfrm>
            <a:off x="426782" y="159128"/>
            <a:ext cx="6883400" cy="50482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7.1 SUBMISSION</a:t>
            </a:r>
            <a:endParaRPr sz="3200" b="1" dirty="0">
              <a:solidFill>
                <a:schemeClr val="accent1"/>
              </a:solidFill>
              <a:latin typeface="+mj-lt"/>
              <a:ea typeface="Arial"/>
              <a:cs typeface="Arial"/>
              <a:sym typeface="Arial"/>
            </a:endParaRPr>
          </a:p>
        </p:txBody>
      </p:sp>
      <p:sp>
        <p:nvSpPr>
          <p:cNvPr id="2" name="Rounded Rectangle 1">
            <a:extLst>
              <a:ext uri="{FF2B5EF4-FFF2-40B4-BE49-F238E27FC236}">
                <a16:creationId xmlns:a16="http://schemas.microsoft.com/office/drawing/2014/main" id="{8C916FA9-17E9-3C4C-8908-4DF44165D3C1}"/>
              </a:ext>
            </a:extLst>
          </p:cNvPr>
          <p:cNvSpPr/>
          <p:nvPr/>
        </p:nvSpPr>
        <p:spPr>
          <a:xfrm>
            <a:off x="165591" y="2430516"/>
            <a:ext cx="11712916" cy="209459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A36CF75-DF61-6043-B9E8-2DC44666D119}"/>
              </a:ext>
            </a:extLst>
          </p:cNvPr>
          <p:cNvSpPr/>
          <p:nvPr/>
        </p:nvSpPr>
        <p:spPr>
          <a:xfrm>
            <a:off x="165591" y="4718201"/>
            <a:ext cx="3550624" cy="48347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35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EE642BAB-0CEF-D345-8048-014AB3757842}"/>
              </a:ext>
            </a:extLst>
          </p:cNvPr>
          <p:cNvPicPr>
            <a:picLocks noChangeAspect="1"/>
          </p:cNvPicPr>
          <p:nvPr/>
        </p:nvPicPr>
        <p:blipFill>
          <a:blip r:embed="rId3"/>
          <a:stretch>
            <a:fillRect/>
          </a:stretch>
        </p:blipFill>
        <p:spPr>
          <a:xfrm>
            <a:off x="1753830" y="791428"/>
            <a:ext cx="8684340" cy="6066572"/>
          </a:xfrm>
          <a:prstGeom prst="rect">
            <a:avLst/>
          </a:prstGeom>
        </p:spPr>
      </p:pic>
      <p:sp>
        <p:nvSpPr>
          <p:cNvPr id="102" name="Google Shape;102;p2"/>
          <p:cNvSpPr txBox="1">
            <a:spLocks noGrp="1"/>
          </p:cNvSpPr>
          <p:nvPr>
            <p:ph type="title" idx="4294967295"/>
          </p:nvPr>
        </p:nvSpPr>
        <p:spPr>
          <a:xfrm>
            <a:off x="426782" y="145949"/>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a:t>
            </a:r>
            <a:r>
              <a:rPr lang="en-US" sz="3200" b="1" dirty="0">
                <a:solidFill>
                  <a:schemeClr val="accent1"/>
                </a:solidFill>
                <a:latin typeface="+mj-lt"/>
              </a:rPr>
              <a:t>7.1 Rubric</a:t>
            </a:r>
            <a:endParaRPr sz="3200" b="1" dirty="0">
              <a:solidFill>
                <a:schemeClr val="accent1"/>
              </a:solidFill>
              <a:latin typeface="+mj-lt"/>
              <a:ea typeface="Arial"/>
              <a:cs typeface="Arial"/>
              <a:sym typeface="Arial"/>
            </a:endParaRPr>
          </a:p>
        </p:txBody>
      </p:sp>
      <p:sp>
        <p:nvSpPr>
          <p:cNvPr id="2" name="Rounded Rectangle 1">
            <a:extLst>
              <a:ext uri="{FF2B5EF4-FFF2-40B4-BE49-F238E27FC236}">
                <a16:creationId xmlns:a16="http://schemas.microsoft.com/office/drawing/2014/main" id="{8C916FA9-17E9-3C4C-8908-4DF44165D3C1}"/>
              </a:ext>
            </a:extLst>
          </p:cNvPr>
          <p:cNvSpPr/>
          <p:nvPr/>
        </p:nvSpPr>
        <p:spPr>
          <a:xfrm>
            <a:off x="1753830" y="1254370"/>
            <a:ext cx="1024539" cy="450166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27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320074"/>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a:t>
            </a:r>
            <a:r>
              <a:rPr lang="en-US" sz="3200" b="1" dirty="0">
                <a:solidFill>
                  <a:schemeClr val="accent1"/>
                </a:solidFill>
                <a:latin typeface="+mj-lt"/>
              </a:rPr>
              <a:t>7.1 Criteria</a:t>
            </a:r>
            <a:endParaRPr sz="3200" b="1" dirty="0">
              <a:solidFill>
                <a:schemeClr val="accent1"/>
              </a:solidFill>
              <a:latin typeface="+mj-lt"/>
              <a:ea typeface="Arial"/>
              <a:cs typeface="Arial"/>
              <a:sym typeface="Arial"/>
            </a:endParaRPr>
          </a:p>
        </p:txBody>
      </p:sp>
      <p:sp>
        <p:nvSpPr>
          <p:cNvPr id="3" name="Rectangle 2">
            <a:extLst>
              <a:ext uri="{FF2B5EF4-FFF2-40B4-BE49-F238E27FC236}">
                <a16:creationId xmlns:a16="http://schemas.microsoft.com/office/drawing/2014/main" id="{4F16F8B2-1415-EB4A-9EC8-426A8A53AB05}"/>
              </a:ext>
            </a:extLst>
          </p:cNvPr>
          <p:cNvSpPr/>
          <p:nvPr/>
        </p:nvSpPr>
        <p:spPr>
          <a:xfrm>
            <a:off x="680357" y="1470822"/>
            <a:ext cx="10542814" cy="2862322"/>
          </a:xfrm>
          <a:prstGeom prst="rect">
            <a:avLst/>
          </a:prstGeom>
        </p:spPr>
        <p:txBody>
          <a:bodyPr wrap="square">
            <a:spAutoFit/>
          </a:bodyPr>
          <a:lstStyle/>
          <a:p>
            <a:pPr marL="285750" indent="-285750" fontAlgn="ctr">
              <a:buFont typeface="Arial" panose="020B0604020202020204" pitchFamily="34" charset="0"/>
              <a:buChar char="•"/>
            </a:pPr>
            <a:r>
              <a:rPr lang="en-US" sz="3600" dirty="0"/>
              <a:t>Survey</a:t>
            </a:r>
            <a:br>
              <a:rPr lang="en-US" sz="3600" dirty="0"/>
            </a:br>
            <a:endParaRPr lang="en-US" sz="3600" b="1" dirty="0"/>
          </a:p>
          <a:p>
            <a:pPr marL="285750" indent="-285750" fontAlgn="ctr">
              <a:buFont typeface="Arial" panose="020B0604020202020204" pitchFamily="34" charset="0"/>
              <a:buChar char="•"/>
            </a:pPr>
            <a:r>
              <a:rPr lang="en-US" sz="3600" dirty="0"/>
              <a:t>Steps while performing Kano analysis</a:t>
            </a:r>
            <a:br>
              <a:rPr lang="en-US" sz="3600" dirty="0"/>
            </a:br>
            <a:endParaRPr lang="en-US" sz="3600" b="1" dirty="0"/>
          </a:p>
          <a:p>
            <a:pPr marL="285750" indent="-285750" fontAlgn="ctr">
              <a:buFont typeface="Arial" panose="020B0604020202020204" pitchFamily="34" charset="0"/>
              <a:buChar char="•"/>
            </a:pPr>
            <a:r>
              <a:rPr lang="en-US" sz="3600" dirty="0"/>
              <a:t>Analysis, insights, conclusion</a:t>
            </a:r>
            <a:endParaRPr lang="en-US" sz="3600" b="1" dirty="0"/>
          </a:p>
        </p:txBody>
      </p:sp>
    </p:spTree>
    <p:extLst>
      <p:ext uri="{BB962C8B-B14F-4D97-AF65-F5344CB8AC3E}">
        <p14:creationId xmlns:p14="http://schemas.microsoft.com/office/powerpoint/2010/main" val="426742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38024" y="16460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lt1"/>
                </a:solidFill>
                <a:latin typeface="Arial"/>
                <a:ea typeface="Arial"/>
                <a:cs typeface="Arial"/>
                <a:sym typeface="Arial"/>
              </a:rPr>
              <a:t>MODULE REVIEW – FACTOR ANALYSIS </a:t>
            </a:r>
            <a:endParaRPr sz="2700" b="1" dirty="0">
              <a:solidFill>
                <a:schemeClr val="lt1"/>
              </a:solidFill>
              <a:latin typeface="Arial"/>
              <a:ea typeface="Arial"/>
              <a:cs typeface="Arial"/>
              <a:sym typeface="Arial"/>
            </a:endParaRPr>
          </a:p>
        </p:txBody>
      </p:sp>
      <p:pic>
        <p:nvPicPr>
          <p:cNvPr id="3" name="Picture 2" descr="A picture containing text&#10;&#10;Description automatically generated">
            <a:extLst>
              <a:ext uri="{FF2B5EF4-FFF2-40B4-BE49-F238E27FC236}">
                <a16:creationId xmlns:a16="http://schemas.microsoft.com/office/drawing/2014/main" id="{BAF5688D-B07B-434E-98AB-27683774F0ED}"/>
              </a:ext>
            </a:extLst>
          </p:cNvPr>
          <p:cNvPicPr>
            <a:picLocks noChangeAspect="1"/>
          </p:cNvPicPr>
          <p:nvPr/>
        </p:nvPicPr>
        <p:blipFill>
          <a:blip r:embed="rId3"/>
          <a:stretch>
            <a:fillRect/>
          </a:stretch>
        </p:blipFill>
        <p:spPr>
          <a:xfrm>
            <a:off x="2712757" y="1038771"/>
            <a:ext cx="9322308" cy="4040727"/>
          </a:xfrm>
          <a:prstGeom prst="rect">
            <a:avLst/>
          </a:prstGeom>
        </p:spPr>
      </p:pic>
      <p:sp>
        <p:nvSpPr>
          <p:cNvPr id="2" name="Rectangle 1">
            <a:extLst>
              <a:ext uri="{FF2B5EF4-FFF2-40B4-BE49-F238E27FC236}">
                <a16:creationId xmlns:a16="http://schemas.microsoft.com/office/drawing/2014/main" id="{341733E9-5C39-90E3-FD2F-D1B2306DB6D5}"/>
              </a:ext>
            </a:extLst>
          </p:cNvPr>
          <p:cNvSpPr/>
          <p:nvPr/>
        </p:nvSpPr>
        <p:spPr>
          <a:xfrm>
            <a:off x="243904" y="5311397"/>
            <a:ext cx="11097008" cy="1015663"/>
          </a:xfrm>
          <a:prstGeom prst="rect">
            <a:avLst/>
          </a:prstGeom>
        </p:spPr>
        <p:txBody>
          <a:bodyPr wrap="square">
            <a:spAutoFit/>
          </a:bodyPr>
          <a:lstStyle/>
          <a:p>
            <a:pPr algn="l"/>
            <a:r>
              <a:rPr lang="en-US" sz="2000" b="0" i="0" dirty="0">
                <a:solidFill>
                  <a:srgbClr val="202124"/>
                </a:solidFill>
                <a:effectLst/>
                <a:latin typeface="Roboto" panose="02000000000000000000" pitchFamily="2" charset="0"/>
              </a:rPr>
              <a:t>Factor analysis is used </a:t>
            </a:r>
            <a:r>
              <a:rPr lang="en-US" sz="2000" b="1" i="0" dirty="0">
                <a:solidFill>
                  <a:srgbClr val="202124"/>
                </a:solidFill>
                <a:effectLst/>
                <a:latin typeface="Roboto" panose="02000000000000000000" pitchFamily="2" charset="0"/>
              </a:rPr>
              <a:t>to uncover the latent structure of a set of variables</a:t>
            </a:r>
            <a:r>
              <a:rPr lang="en-US" sz="2000" b="0" i="0" dirty="0">
                <a:solidFill>
                  <a:srgbClr val="202124"/>
                </a:solidFill>
                <a:effectLst/>
                <a:latin typeface="Roboto" panose="02000000000000000000" pitchFamily="2" charset="0"/>
              </a:rPr>
              <a:t>. It reduces attribute space from a large no. of variables to a smaller no. of factors and as such is a nondependent procedure.</a:t>
            </a:r>
            <a:endParaRPr lang="en-US" sz="2000" b="1" dirty="0">
              <a:latin typeface="+mn-lt"/>
            </a:endParaRPr>
          </a:p>
        </p:txBody>
      </p:sp>
    </p:spTree>
    <p:extLst>
      <p:ext uri="{BB962C8B-B14F-4D97-AF65-F5344CB8AC3E}">
        <p14:creationId xmlns:p14="http://schemas.microsoft.com/office/powerpoint/2010/main" val="922450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38024" y="16460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lt1"/>
                </a:solidFill>
                <a:latin typeface="Arial"/>
                <a:ea typeface="Arial"/>
                <a:cs typeface="Arial"/>
                <a:sym typeface="Arial"/>
              </a:rPr>
              <a:t>MODULE REVIEW – FACTOR ANALYSIS </a:t>
            </a:r>
            <a:endParaRPr sz="2700" b="1" dirty="0">
              <a:solidFill>
                <a:schemeClr val="lt1"/>
              </a:solidFill>
              <a:latin typeface="Arial"/>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FB3CF196-E922-E442-809D-5D38A4C3CA15}"/>
              </a:ext>
            </a:extLst>
          </p:cNvPr>
          <p:cNvPicPr>
            <a:picLocks noChangeAspect="1"/>
          </p:cNvPicPr>
          <p:nvPr/>
        </p:nvPicPr>
        <p:blipFill>
          <a:blip r:embed="rId3"/>
          <a:stretch>
            <a:fillRect/>
          </a:stretch>
        </p:blipFill>
        <p:spPr>
          <a:xfrm>
            <a:off x="4972457" y="770011"/>
            <a:ext cx="5021318" cy="3847696"/>
          </a:xfrm>
          <a:prstGeom prst="rect">
            <a:avLst/>
          </a:prstGeom>
        </p:spPr>
      </p:pic>
      <p:sp>
        <p:nvSpPr>
          <p:cNvPr id="2" name="Rectangle 1">
            <a:extLst>
              <a:ext uri="{FF2B5EF4-FFF2-40B4-BE49-F238E27FC236}">
                <a16:creationId xmlns:a16="http://schemas.microsoft.com/office/drawing/2014/main" id="{92FD155D-CC69-6A92-8464-9E599043298C}"/>
              </a:ext>
            </a:extLst>
          </p:cNvPr>
          <p:cNvSpPr/>
          <p:nvPr/>
        </p:nvSpPr>
        <p:spPr>
          <a:xfrm>
            <a:off x="243904" y="5311397"/>
            <a:ext cx="11097008" cy="1569660"/>
          </a:xfrm>
          <a:prstGeom prst="rect">
            <a:avLst/>
          </a:prstGeom>
        </p:spPr>
        <p:txBody>
          <a:bodyPr wrap="square">
            <a:spAutoFit/>
          </a:bodyPr>
          <a:lstStyle/>
          <a:p>
            <a:pPr algn="l"/>
            <a:r>
              <a:rPr lang="en-US" sz="2400" b="0" i="0" dirty="0">
                <a:solidFill>
                  <a:srgbClr val="000000"/>
                </a:solidFill>
                <a:effectLst/>
                <a:latin typeface="benton-sans"/>
              </a:rPr>
              <a:t>The theory is that there are deeper factors driving the underlying concepts in your data, and that you can uncover and work with these instead of dealing with the lower-level variables that cascade from them. Factor analysis is also sometimes called “dimension reduction (Math is non-trivial)</a:t>
            </a:r>
            <a:endParaRPr lang="en-US" sz="2400" b="1" dirty="0">
              <a:latin typeface="+mn-lt"/>
            </a:endParaRPr>
          </a:p>
        </p:txBody>
      </p:sp>
    </p:spTree>
    <p:extLst>
      <p:ext uri="{BB962C8B-B14F-4D97-AF65-F5344CB8AC3E}">
        <p14:creationId xmlns:p14="http://schemas.microsoft.com/office/powerpoint/2010/main" val="1584514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43904" y="164601"/>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RATINGS SCALE </a:t>
            </a:r>
            <a:endParaRPr sz="3200" b="1" dirty="0">
              <a:solidFill>
                <a:schemeClr val="accent1"/>
              </a:solidFill>
              <a:latin typeface="+mj-lt"/>
              <a:ea typeface="Arial"/>
              <a:cs typeface="Arial"/>
              <a:sym typeface="Arial"/>
            </a:endParaRPr>
          </a:p>
        </p:txBody>
      </p:sp>
      <p:pic>
        <p:nvPicPr>
          <p:cNvPr id="3" name="Picture 2" descr="Table&#10;&#10;Description automatically generated">
            <a:extLst>
              <a:ext uri="{FF2B5EF4-FFF2-40B4-BE49-F238E27FC236}">
                <a16:creationId xmlns:a16="http://schemas.microsoft.com/office/drawing/2014/main" id="{2F17FF88-504F-994B-B4CC-6262C612E690}"/>
              </a:ext>
            </a:extLst>
          </p:cNvPr>
          <p:cNvPicPr>
            <a:picLocks noChangeAspect="1"/>
          </p:cNvPicPr>
          <p:nvPr/>
        </p:nvPicPr>
        <p:blipFill rotWithShape="1">
          <a:blip r:embed="rId3"/>
          <a:srcRect l="2497"/>
          <a:stretch/>
        </p:blipFill>
        <p:spPr>
          <a:xfrm>
            <a:off x="3992903" y="868708"/>
            <a:ext cx="7435948" cy="3850340"/>
          </a:xfrm>
          <a:prstGeom prst="rect">
            <a:avLst/>
          </a:prstGeom>
        </p:spPr>
      </p:pic>
      <p:sp>
        <p:nvSpPr>
          <p:cNvPr id="2" name="Rectangle 1">
            <a:extLst>
              <a:ext uri="{FF2B5EF4-FFF2-40B4-BE49-F238E27FC236}">
                <a16:creationId xmlns:a16="http://schemas.microsoft.com/office/drawing/2014/main" id="{EF201967-AE6D-95BD-4C15-2CD09393576E}"/>
              </a:ext>
            </a:extLst>
          </p:cNvPr>
          <p:cNvSpPr/>
          <p:nvPr/>
        </p:nvSpPr>
        <p:spPr>
          <a:xfrm>
            <a:off x="152465" y="4936594"/>
            <a:ext cx="11887070" cy="2123658"/>
          </a:xfrm>
          <a:prstGeom prst="rect">
            <a:avLst/>
          </a:prstGeom>
        </p:spPr>
        <p:txBody>
          <a:bodyPr wrap="square">
            <a:sp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A rating scale enables the consumer to rate the product attributes on a scale. Note that in some respects this starts by assuming each of the items are unvalued and roughly equivalent. (Much too simplistic…)</a:t>
            </a:r>
          </a:p>
          <a:p>
            <a:pPr marL="457200" indent="-457200" algn="l">
              <a:buFont typeface="Arial" panose="020B0604020202020204" pitchFamily="34" charset="0"/>
              <a:buChar char="•"/>
            </a:pPr>
            <a:endParaRPr lang="en-US" sz="3600" b="1" dirty="0">
              <a:latin typeface="+mn-lt"/>
            </a:endParaRPr>
          </a:p>
        </p:txBody>
      </p:sp>
    </p:spTree>
    <p:extLst>
      <p:ext uri="{BB962C8B-B14F-4D97-AF65-F5344CB8AC3E}">
        <p14:creationId xmlns:p14="http://schemas.microsoft.com/office/powerpoint/2010/main" val="1447015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38024" y="16460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lt1"/>
                </a:solidFill>
                <a:latin typeface="Arial"/>
                <a:ea typeface="Arial"/>
                <a:cs typeface="Arial"/>
                <a:sym typeface="Arial"/>
              </a:rPr>
              <a:t>MODULE REVIEW – FACTOR ANALYSIS </a:t>
            </a:r>
            <a:endParaRPr sz="2700" b="1" dirty="0">
              <a:solidFill>
                <a:schemeClr val="lt1"/>
              </a:solidFill>
              <a:latin typeface="Arial"/>
              <a:ea typeface="Arial"/>
              <a:cs typeface="Arial"/>
              <a:sym typeface="Arial"/>
            </a:endParaRPr>
          </a:p>
        </p:txBody>
      </p:sp>
      <p:pic>
        <p:nvPicPr>
          <p:cNvPr id="3" name="Picture 2" descr="A screenshot of a phone&#10;&#10;Description automatically generated with medium confidence">
            <a:extLst>
              <a:ext uri="{FF2B5EF4-FFF2-40B4-BE49-F238E27FC236}">
                <a16:creationId xmlns:a16="http://schemas.microsoft.com/office/drawing/2014/main" id="{6027DB30-A440-E640-911A-1D423C0033AF}"/>
              </a:ext>
            </a:extLst>
          </p:cNvPr>
          <p:cNvPicPr>
            <a:picLocks noChangeAspect="1"/>
          </p:cNvPicPr>
          <p:nvPr/>
        </p:nvPicPr>
        <p:blipFill rotWithShape="1">
          <a:blip r:embed="rId3"/>
          <a:srcRect b="82279"/>
          <a:stretch/>
        </p:blipFill>
        <p:spPr>
          <a:xfrm>
            <a:off x="609660" y="960147"/>
            <a:ext cx="4865077" cy="1072426"/>
          </a:xfrm>
          <a:prstGeom prst="rect">
            <a:avLst/>
          </a:prstGeom>
        </p:spPr>
      </p:pic>
      <p:pic>
        <p:nvPicPr>
          <p:cNvPr id="7" name="Picture 6" descr="A screenshot of a phone&#10;&#10;Description automatically generated with medium confidence">
            <a:extLst>
              <a:ext uri="{FF2B5EF4-FFF2-40B4-BE49-F238E27FC236}">
                <a16:creationId xmlns:a16="http://schemas.microsoft.com/office/drawing/2014/main" id="{F3CC9C0B-1490-9941-89A9-D17FC544FA5E}"/>
              </a:ext>
            </a:extLst>
          </p:cNvPr>
          <p:cNvPicPr>
            <a:picLocks noChangeAspect="1"/>
          </p:cNvPicPr>
          <p:nvPr/>
        </p:nvPicPr>
        <p:blipFill rotWithShape="1">
          <a:blip r:embed="rId3"/>
          <a:srcRect t="19210"/>
          <a:stretch/>
        </p:blipFill>
        <p:spPr>
          <a:xfrm>
            <a:off x="5873262" y="627679"/>
            <a:ext cx="6106620" cy="6136839"/>
          </a:xfrm>
          <a:prstGeom prst="rect">
            <a:avLst/>
          </a:prstGeom>
        </p:spPr>
      </p:pic>
      <p:sp>
        <p:nvSpPr>
          <p:cNvPr id="2" name="Rectangle 1">
            <a:extLst>
              <a:ext uri="{FF2B5EF4-FFF2-40B4-BE49-F238E27FC236}">
                <a16:creationId xmlns:a16="http://schemas.microsoft.com/office/drawing/2014/main" id="{B774FC5B-8D0E-B2C4-E824-B50986552F4C}"/>
              </a:ext>
            </a:extLst>
          </p:cNvPr>
          <p:cNvSpPr/>
          <p:nvPr/>
        </p:nvSpPr>
        <p:spPr>
          <a:xfrm>
            <a:off x="138024" y="2240293"/>
            <a:ext cx="5592220" cy="4401205"/>
          </a:xfrm>
          <a:prstGeom prst="rect">
            <a:avLst/>
          </a:prstGeom>
        </p:spPr>
        <p:txBody>
          <a:bodyPr wrap="square">
            <a:spAutoFit/>
          </a:bodyPr>
          <a:lstStyle/>
          <a:p>
            <a:pPr algn="l"/>
            <a:r>
              <a:rPr lang="en-US" sz="2800" b="0" i="0" dirty="0">
                <a:solidFill>
                  <a:srgbClr val="222222"/>
                </a:solidFill>
                <a:effectLst/>
                <a:latin typeface="Lato" panose="020F0502020204030203" pitchFamily="34" charset="0"/>
              </a:rPr>
              <a:t>6 into 2 is easy…Factor analysis is one of the unsupervised machine learning algorithms which is used for dimensionality reduction. This algorithm creates factors from the observed variables to represent the common variance i.e. variance due to correlation among the observed variables</a:t>
            </a:r>
            <a:endParaRPr lang="en-US" sz="2800" b="1" dirty="0">
              <a:latin typeface="+mn-lt"/>
            </a:endParaRPr>
          </a:p>
        </p:txBody>
      </p:sp>
    </p:spTree>
    <p:extLst>
      <p:ext uri="{BB962C8B-B14F-4D97-AF65-F5344CB8AC3E}">
        <p14:creationId xmlns:p14="http://schemas.microsoft.com/office/powerpoint/2010/main" val="3052013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211015" y="186146"/>
            <a:ext cx="9470475" cy="399966"/>
          </a:xfrm>
          <a:prstGeom prst="rect">
            <a:avLst/>
          </a:prstGeom>
          <a:noFill/>
          <a:ln>
            <a:noFill/>
          </a:ln>
        </p:spPr>
        <p:txBody>
          <a:bodyPr spcFirstLastPara="1" wrap="square" lIns="0" tIns="12050" rIns="0" bIns="0" anchor="ctr" anchorCtr="0">
            <a:spAutoFit/>
          </a:bodyPr>
          <a:lstStyle/>
          <a:p>
            <a:r>
              <a:rPr lang="en-US" sz="2800" dirty="0">
                <a:solidFill>
                  <a:schemeClr val="bg1"/>
                </a:solidFill>
              </a:rPr>
              <a:t>SELF-STUDY ASSIGNMENT 7.2 – PROBLEM</a:t>
            </a:r>
          </a:p>
        </p:txBody>
      </p:sp>
      <p:sp>
        <p:nvSpPr>
          <p:cNvPr id="4" name="Rectangle 1">
            <a:extLst>
              <a:ext uri="{FF2B5EF4-FFF2-40B4-BE49-F238E27FC236}">
                <a16:creationId xmlns:a16="http://schemas.microsoft.com/office/drawing/2014/main" id="{3F98A714-875F-AF41-8345-104D50BEA8CF}"/>
              </a:ext>
            </a:extLst>
          </p:cNvPr>
          <p:cNvSpPr>
            <a:spLocks noChangeArrowheads="1"/>
          </p:cNvSpPr>
          <p:nvPr/>
        </p:nvSpPr>
        <p:spPr bwMode="auto">
          <a:xfrm>
            <a:off x="211015" y="792922"/>
            <a:ext cx="11324492" cy="57095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11071" tIns="0" rIns="0" bIns="4602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Lato Extende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Lato Extended"/>
              </a:rPr>
              <a:t>Discover the consumer latent needs through the factor analysis method.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3D7C"/>
                </a:solidFill>
                <a:effectLst/>
                <a:latin typeface="Lato Extended"/>
              </a:rPr>
              <a:t>Assignment Instructions: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Lato Extended"/>
              </a:rPr>
              <a:t>Factor analysis is a method used to simplify complex data into insights, find clusters and associated variables, and patterns. In this assignment, you will perform factor analysis on the given data on toothpaste choices and determine what type of toothpaste is much liked by each survey responder using the Factor Analysis app.</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Lato Extended"/>
              </a:rPr>
              <a:t>App</a:t>
            </a:r>
            <a:r>
              <a:rPr kumimoji="0" lang="en-US" altLang="en-US" sz="2000" b="0" i="0" u="none" strike="noStrike" cap="none" normalizeH="0" baseline="0" dirty="0">
                <a:ln>
                  <a:noFill/>
                </a:ln>
                <a:solidFill>
                  <a:srgbClr val="000000"/>
                </a:solidFill>
                <a:effectLst/>
                <a:latin typeface="Lato Extended"/>
              </a:rPr>
              <a:t>: </a:t>
            </a:r>
            <a:r>
              <a:rPr kumimoji="0" lang="en-US" altLang="en-US" sz="2000" b="0" i="0" u="sng" strike="noStrike" cap="none" normalizeH="0" baseline="0" dirty="0">
                <a:ln>
                  <a:noFill/>
                </a:ln>
                <a:solidFill>
                  <a:srgbClr val="000000"/>
                </a:solidFill>
                <a:effectLst/>
                <a:latin typeface="Lato Extended"/>
                <a:hlinkClick r:id="rId3"/>
              </a:rPr>
              <a:t>Factor Analysis App (Links to an external site.)</a:t>
            </a:r>
            <a:r>
              <a:rPr kumimoji="0" lang="en-US" altLang="en-US" sz="2000" b="0" i="0" u="none" strike="noStrike" cap="none" normalizeH="0" baseline="0" dirty="0">
                <a:ln>
                  <a:noFill/>
                </a:ln>
                <a:solidFill>
                  <a:srgbClr val="000000"/>
                </a:solidFill>
                <a:effectLst/>
                <a:latin typeface="Lato Extended"/>
              </a:rPr>
              <a:t>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Lato Extended"/>
              </a:rPr>
              <a:t>You will be redirected to zero code learning platform where you can access the app. Login credentials will be available in your mailbox. In case you have trouble accessing the app, please write to: </a:t>
            </a:r>
            <a:r>
              <a:rPr kumimoji="0" lang="en-US" altLang="en-US" sz="2000" b="0" i="1" u="sng" strike="noStrike" cap="none" normalizeH="0" baseline="0" dirty="0">
                <a:ln>
                  <a:noFill/>
                </a:ln>
                <a:solidFill>
                  <a:srgbClr val="000000"/>
                </a:solidFill>
                <a:effectLst/>
                <a:latin typeface="Lato Extended"/>
                <a:hlinkClick r:id="rId4"/>
              </a:rPr>
              <a:t>programme.support@eruditus.com</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Lato Extended"/>
              </a:rPr>
              <a:t>Corpus</a:t>
            </a:r>
            <a:r>
              <a:rPr kumimoji="0" lang="en-US" altLang="en-US" sz="2000" b="0" i="0" u="none" strike="noStrike" cap="none" normalizeH="0" baseline="0" dirty="0">
                <a:ln>
                  <a:noFill/>
                </a:ln>
                <a:solidFill>
                  <a:srgbClr val="000000"/>
                </a:solidFill>
                <a:effectLst/>
                <a:latin typeface="Lato Extended"/>
              </a:rPr>
              <a:t>: </a:t>
            </a:r>
            <a:r>
              <a:rPr kumimoji="0" lang="en-US" altLang="en-US" sz="2000" b="0" i="0" u="sng" strike="noStrike" cap="none" normalizeH="0" baseline="0" dirty="0">
                <a:ln>
                  <a:noFill/>
                </a:ln>
                <a:solidFill>
                  <a:srgbClr val="000000"/>
                </a:solidFill>
                <a:effectLst/>
                <a:latin typeface="Lato Extended"/>
                <a:hlinkClick r:id="rId5" tooltip="Toothpaste Data (Factor Analysis).csv"/>
              </a:rPr>
              <a:t>Toothpaste Data.csv </a:t>
            </a:r>
            <a:r>
              <a:rPr kumimoji="0" lang="en-US" altLang="en-US" sz="2000" b="0" i="0" u="none" strike="noStrike" cap="none" normalizeH="0" baseline="0" dirty="0">
                <a:ln>
                  <a:noFill/>
                </a:ln>
                <a:solidFill>
                  <a:srgbClr val="000000"/>
                </a:solidFill>
                <a:effectLst/>
                <a:latin typeface="Lato Extended"/>
                <a:hlinkClick r:id="rId6"/>
              </a:rPr>
              <a:t>  </a:t>
            </a:r>
            <a:r>
              <a:rPr kumimoji="0" lang="en-US" altLang="en-US" sz="2000" b="0" i="0" u="none" strike="noStrike" cap="none" normalizeH="0" baseline="0" dirty="0">
                <a:ln>
                  <a:noFill/>
                </a:ln>
                <a:solidFill>
                  <a:srgbClr val="000000"/>
                </a:solidFill>
                <a:effectLst/>
                <a:latin typeface="Lato Extended"/>
              </a:rPr>
              <a:t> </a:t>
            </a:r>
            <a:r>
              <a:rPr kumimoji="0" lang="en-US" altLang="en-US" sz="3200" b="0" i="0" u="none" strike="noStrike" cap="none" normalizeH="0" baseline="0" dirty="0">
                <a:ln>
                  <a:noFill/>
                </a:ln>
                <a:solidFill>
                  <a:srgbClr val="000000"/>
                </a:solidFill>
                <a:effectLst/>
                <a:latin typeface="Lato Extended"/>
                <a:hlinkClick r:id="rId6"/>
              </a:rPr>
              <a:t>     </a:t>
            </a:r>
            <a:r>
              <a:rPr kumimoji="0" lang="en-US" altLang="en-US" sz="2000" b="0" i="0" u="none" strike="noStrike" cap="none" normalizeH="0" baseline="0" dirty="0">
                <a:ln>
                  <a:noFill/>
                </a:ln>
                <a:solidFill>
                  <a:srgbClr val="000000"/>
                </a:solidFill>
                <a:effectLst/>
                <a:latin typeface="Lato Extended"/>
                <a:hlinkClick r:id="rId6"/>
              </a:rPr>
              <a:t>Download Toothpaste Data.csv </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Lato Extended"/>
              </a:rPr>
              <a:t>Key questions: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0" i="0" u="none" strike="noStrike" cap="none" normalizeH="0" baseline="0" dirty="0">
                <a:ln>
                  <a:noFill/>
                </a:ln>
                <a:solidFill>
                  <a:srgbClr val="000000"/>
                </a:solidFill>
                <a:effectLst/>
                <a:latin typeface="Lato Extended"/>
              </a:rPr>
              <a:t>What kinds of toothpaste gel well together? For example, do anti-cavity and gum-strengthening properties go together? Or tooth-decay and whiten-teeth? Do people who like toothpaste with fresh breath also like anti-cavity properties in their toothpaste?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rgbClr val="000000"/>
                </a:solidFill>
                <a:effectLst/>
                <a:latin typeface="Lato Extended"/>
              </a:rPr>
              <a:t>What do the Factor Scores say about individual respondents?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Lato Extended"/>
              </a:rPr>
              <a:t>Suggested time: </a:t>
            </a:r>
            <a:r>
              <a:rPr kumimoji="0" lang="en-US" altLang="en-US" sz="2000" b="0" i="0" u="none" strike="noStrike" cap="none" normalizeH="0" baseline="0" dirty="0">
                <a:ln>
                  <a:noFill/>
                </a:ln>
                <a:solidFill>
                  <a:srgbClr val="000000"/>
                </a:solidFill>
                <a:effectLst/>
                <a:latin typeface="Lato Extended"/>
              </a:rPr>
              <a:t>90 minutes</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AutoShape 2">
            <a:hlinkClick r:id="rId6"/>
            <a:extLst>
              <a:ext uri="{FF2B5EF4-FFF2-40B4-BE49-F238E27FC236}">
                <a16:creationId xmlns:a16="http://schemas.microsoft.com/office/drawing/2014/main" id="{55C42059-BF10-9F46-9168-DE5EF504BFC0}"/>
              </a:ext>
            </a:extLst>
          </p:cNvPr>
          <p:cNvSpPr>
            <a:spLocks noChangeAspect="1" noChangeArrowheads="1"/>
          </p:cNvSpPr>
          <p:nvPr/>
        </p:nvSpPr>
        <p:spPr bwMode="auto">
          <a:xfrm>
            <a:off x="2203450" y="30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7251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211015" y="209972"/>
            <a:ext cx="9470475" cy="399966"/>
          </a:xfrm>
          <a:prstGeom prst="rect">
            <a:avLst/>
          </a:prstGeom>
          <a:noFill/>
          <a:ln>
            <a:noFill/>
          </a:ln>
        </p:spPr>
        <p:txBody>
          <a:bodyPr spcFirstLastPara="1" wrap="square" lIns="0" tIns="12050" rIns="0" bIns="0" anchor="ctr" anchorCtr="0">
            <a:spAutoFit/>
          </a:bodyPr>
          <a:lstStyle/>
          <a:p>
            <a:r>
              <a:rPr lang="en-US" dirty="0">
                <a:solidFill>
                  <a:schemeClr val="bg1"/>
                </a:solidFill>
              </a:rPr>
              <a:t>Factor Analysis App</a:t>
            </a:r>
            <a:endParaRPr lang="en-US" sz="2800" dirty="0">
              <a:solidFill>
                <a:schemeClr val="bg1"/>
              </a:solidFill>
            </a:endParaRPr>
          </a:p>
        </p:txBody>
      </p:sp>
      <p:sp>
        <p:nvSpPr>
          <p:cNvPr id="5" name="AutoShape 2">
            <a:hlinkClick r:id="rId3"/>
            <a:extLst>
              <a:ext uri="{FF2B5EF4-FFF2-40B4-BE49-F238E27FC236}">
                <a16:creationId xmlns:a16="http://schemas.microsoft.com/office/drawing/2014/main" id="{55C42059-BF10-9F46-9168-DE5EF504BFC0}"/>
              </a:ext>
            </a:extLst>
          </p:cNvPr>
          <p:cNvSpPr>
            <a:spLocks noChangeAspect="1" noChangeArrowheads="1"/>
          </p:cNvSpPr>
          <p:nvPr/>
        </p:nvSpPr>
        <p:spPr bwMode="auto">
          <a:xfrm>
            <a:off x="2203450" y="30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16B1EB7-081D-7F65-BE0B-78C8378895DC}"/>
              </a:ext>
            </a:extLst>
          </p:cNvPr>
          <p:cNvPicPr>
            <a:picLocks noChangeAspect="1"/>
          </p:cNvPicPr>
          <p:nvPr/>
        </p:nvPicPr>
        <p:blipFill>
          <a:blip r:embed="rId4"/>
          <a:stretch>
            <a:fillRect/>
          </a:stretch>
        </p:blipFill>
        <p:spPr>
          <a:xfrm>
            <a:off x="3186956" y="1031560"/>
            <a:ext cx="8669701" cy="4134781"/>
          </a:xfrm>
          <a:prstGeom prst="rect">
            <a:avLst/>
          </a:prstGeom>
        </p:spPr>
      </p:pic>
      <p:sp>
        <p:nvSpPr>
          <p:cNvPr id="6" name="Rectangle 5">
            <a:extLst>
              <a:ext uri="{FF2B5EF4-FFF2-40B4-BE49-F238E27FC236}">
                <a16:creationId xmlns:a16="http://schemas.microsoft.com/office/drawing/2014/main" id="{22F2DE26-BC96-7F09-9B59-BC984E0C1C41}"/>
              </a:ext>
            </a:extLst>
          </p:cNvPr>
          <p:cNvSpPr/>
          <p:nvPr/>
        </p:nvSpPr>
        <p:spPr>
          <a:xfrm>
            <a:off x="211015" y="4617706"/>
            <a:ext cx="11828520" cy="2847125"/>
          </a:xfrm>
          <a:prstGeom prst="rect">
            <a:avLst/>
          </a:prstGeom>
        </p:spPr>
        <p:txBody>
          <a:bodyPr wrap="square">
            <a:spAutoFit/>
          </a:bodyPr>
          <a:lstStyle/>
          <a:p>
            <a:pPr algn="l"/>
            <a:r>
              <a:rPr lang="en-US" sz="2400" dirty="0">
                <a:latin typeface="+mn-lt"/>
              </a:rPr>
              <a:t>Or… Use Python..</a:t>
            </a:r>
          </a:p>
          <a:p>
            <a:pPr algn="l"/>
            <a:r>
              <a:rPr lang="en-US" sz="2400" b="1" dirty="0">
                <a:latin typeface="+mn-lt"/>
                <a:hlinkClick r:id="rId5"/>
              </a:rPr>
              <a:t>https://towardsdatascience.com/factor-analysis-a-complete-tutorial-1b7621890e42</a:t>
            </a:r>
            <a:endParaRPr lang="en-US" sz="2400" b="1" dirty="0">
              <a:latin typeface="+mn-lt"/>
            </a:endParaRPr>
          </a:p>
          <a:p>
            <a:pPr algn="l"/>
            <a:r>
              <a:rPr lang="en-US" sz="2400" b="1" dirty="0">
                <a:latin typeface="+mn-lt"/>
                <a:hlinkClick r:id="rId6"/>
              </a:rPr>
              <a:t>https://www.analyticsvidhya.com/blog/2020/10/dimensionality-reduction-using-factor-analysis-in-python/</a:t>
            </a:r>
            <a:endParaRPr lang="en-US" sz="2400" b="1" dirty="0"/>
          </a:p>
          <a:p>
            <a:pPr algn="l"/>
            <a:endParaRPr lang="en-US" sz="2400" b="1" dirty="0">
              <a:latin typeface="+mn-lt"/>
            </a:endParaRPr>
          </a:p>
          <a:p>
            <a:pPr algn="l"/>
            <a:endParaRPr lang="en-US" sz="3600" b="1" dirty="0">
              <a:latin typeface="+mn-lt"/>
            </a:endParaRPr>
          </a:p>
        </p:txBody>
      </p:sp>
    </p:spTree>
    <p:extLst>
      <p:ext uri="{BB962C8B-B14F-4D97-AF65-F5344CB8AC3E}">
        <p14:creationId xmlns:p14="http://schemas.microsoft.com/office/powerpoint/2010/main" val="1759030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0" y="134252"/>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discussion about  MAX-DIFF </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707E7662-EF1C-DD05-0C2D-3F506E452B40}"/>
              </a:ext>
            </a:extLst>
          </p:cNvPr>
          <p:cNvSpPr/>
          <p:nvPr/>
        </p:nvSpPr>
        <p:spPr>
          <a:xfrm>
            <a:off x="338064" y="777269"/>
            <a:ext cx="11549005" cy="6801862"/>
          </a:xfrm>
          <a:prstGeom prst="rect">
            <a:avLst/>
          </a:prstGeom>
        </p:spPr>
        <p:txBody>
          <a:bodyPr wrap="square">
            <a:spAutoFit/>
          </a:bodyPr>
          <a:lstStyle/>
          <a:p>
            <a:pPr marL="457200" indent="-457200">
              <a:buFont typeface="Arial" panose="020B0604020202020204" pitchFamily="34" charset="0"/>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Suggest using a service company:</a:t>
            </a:r>
          </a:p>
          <a:p>
            <a:r>
              <a:rPr lang="en-US" sz="3200" dirty="0">
                <a:latin typeface="Calibri" panose="020F0502020204030204" pitchFamily="34" charset="0"/>
                <a:ea typeface="Calibri" panose="020F0502020204030204" pitchFamily="34" charset="0"/>
                <a:cs typeface="Times New Roman" panose="02020603050405020304" pitchFamily="18" charset="0"/>
              </a:rPr>
              <a:t>e.g.: </a:t>
            </a:r>
            <a:r>
              <a:rPr lang="en-US" sz="3200" dirty="0">
                <a:latin typeface="Calibri" panose="020F0502020204030204" pitchFamily="34" charset="0"/>
                <a:ea typeface="Calibri" panose="020F0502020204030204" pitchFamily="34" charset="0"/>
                <a:cs typeface="Times New Roman" panose="02020603050405020304" pitchFamily="18" charset="0"/>
                <a:hlinkClick r:id="rId3"/>
              </a:rPr>
              <a:t>https://conjointly.com/products/maxdiff-analysis/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gn="l"/>
            <a:r>
              <a:rPr lang="en-US" sz="2800" dirty="0">
                <a:latin typeface="+mn-lt"/>
              </a:rPr>
              <a:t>:</a:t>
            </a:r>
          </a:p>
          <a:p>
            <a:pPr algn="l"/>
            <a:r>
              <a:rPr lang="en-US" sz="2800" b="0" i="0" dirty="0" err="1">
                <a:solidFill>
                  <a:srgbClr val="212529"/>
                </a:solidFill>
                <a:effectLst/>
                <a:latin typeface="arial" panose="020B0604020202020204" pitchFamily="34" charset="0"/>
              </a:rPr>
              <a:t>MaxDiff</a:t>
            </a:r>
            <a:r>
              <a:rPr lang="en-US" sz="2800" b="0" i="0" dirty="0">
                <a:solidFill>
                  <a:srgbClr val="212529"/>
                </a:solidFill>
                <a:effectLst/>
                <a:latin typeface="arial" panose="020B0604020202020204" pitchFamily="34" charset="0"/>
              </a:rPr>
              <a:t> is a statistical technique that creates a </a:t>
            </a:r>
            <a:r>
              <a:rPr lang="en-US" sz="2800" b="1" i="0" dirty="0">
                <a:solidFill>
                  <a:srgbClr val="212529"/>
                </a:solidFill>
                <a:effectLst/>
                <a:latin typeface="arial" panose="020B0604020202020204" pitchFamily="34" charset="0"/>
              </a:rPr>
              <a:t>robust ranking</a:t>
            </a:r>
            <a:r>
              <a:rPr lang="en-US" sz="2800" b="0" i="0" dirty="0">
                <a:solidFill>
                  <a:srgbClr val="212529"/>
                </a:solidFill>
                <a:effectLst/>
                <a:latin typeface="arial" panose="020B0604020202020204" pitchFamily="34" charset="0"/>
              </a:rPr>
              <a:t> of different items, such as product features. </a:t>
            </a:r>
            <a:r>
              <a:rPr lang="en-US" sz="2800" b="0" i="0" dirty="0" err="1">
                <a:solidFill>
                  <a:srgbClr val="212529"/>
                </a:solidFill>
                <a:effectLst/>
                <a:latin typeface="arial" panose="020B0604020202020204" pitchFamily="34" charset="0"/>
              </a:rPr>
              <a:t>MaxDiff</a:t>
            </a:r>
            <a:r>
              <a:rPr lang="en-US" sz="2800" b="0" i="0" dirty="0">
                <a:solidFill>
                  <a:srgbClr val="212529"/>
                </a:solidFill>
                <a:effectLst/>
                <a:latin typeface="arial" panose="020B0604020202020204" pitchFamily="34" charset="0"/>
              </a:rPr>
              <a:t> is an </a:t>
            </a:r>
            <a:r>
              <a:rPr lang="en-US" sz="2800" b="1" i="0" u="none" strike="noStrike" dirty="0">
                <a:solidFill>
                  <a:srgbClr val="387AF0"/>
                </a:solidFill>
                <a:effectLst/>
                <a:latin typeface="arial" panose="020B0604020202020204" pitchFamily="34" charset="0"/>
                <a:hlinkClick r:id="rId4"/>
              </a:rPr>
              <a:t>alternative to conjoint analysis</a:t>
            </a:r>
            <a:r>
              <a:rPr lang="en-US" sz="2800" b="0" i="0" dirty="0">
                <a:solidFill>
                  <a:srgbClr val="212529"/>
                </a:solidFill>
                <a:effectLst/>
                <a:latin typeface="arial" panose="020B0604020202020204" pitchFamily="34" charset="0"/>
              </a:rPr>
              <a:t> </a:t>
            </a:r>
            <a:r>
              <a:rPr lang="en-US" sz="2800" b="1" i="1" u="sng" dirty="0">
                <a:solidFill>
                  <a:srgbClr val="212529"/>
                </a:solidFill>
                <a:effectLst/>
                <a:latin typeface="arial" panose="020B0604020202020204" pitchFamily="34" charset="0"/>
              </a:rPr>
              <a:t>(Next module)</a:t>
            </a:r>
            <a:r>
              <a:rPr lang="en-US" sz="2800" b="0" i="0" dirty="0">
                <a:solidFill>
                  <a:srgbClr val="212529"/>
                </a:solidFill>
                <a:effectLst/>
                <a:latin typeface="arial" panose="020B0604020202020204" pitchFamily="34" charset="0"/>
              </a:rPr>
              <a:t>, from which the respondent has to indicate which feature is </a:t>
            </a:r>
            <a:r>
              <a:rPr lang="en-US" sz="2800" b="1" i="0" dirty="0">
                <a:solidFill>
                  <a:srgbClr val="212529"/>
                </a:solidFill>
                <a:effectLst/>
                <a:latin typeface="arial" panose="020B0604020202020204" pitchFamily="34" charset="0"/>
              </a:rPr>
              <a:t>most important or most desirable</a:t>
            </a:r>
            <a:r>
              <a:rPr lang="en-US" sz="2800" b="0" i="0" dirty="0">
                <a:solidFill>
                  <a:srgbClr val="212529"/>
                </a:solidFill>
                <a:effectLst/>
                <a:latin typeface="arial" panose="020B0604020202020204" pitchFamily="34" charset="0"/>
              </a:rPr>
              <a:t>, and which is </a:t>
            </a:r>
            <a:r>
              <a:rPr lang="en-US" sz="2800" b="1" i="0" dirty="0">
                <a:solidFill>
                  <a:srgbClr val="212529"/>
                </a:solidFill>
                <a:effectLst/>
                <a:latin typeface="arial" panose="020B0604020202020204" pitchFamily="34" charset="0"/>
              </a:rPr>
              <a:t>least important or desirable</a:t>
            </a:r>
            <a:r>
              <a:rPr lang="en-US" sz="2800" b="0" i="0" dirty="0">
                <a:solidFill>
                  <a:srgbClr val="212529"/>
                </a:solidFill>
                <a:effectLst/>
                <a:latin typeface="arial" panose="020B0604020202020204" pitchFamily="34" charset="0"/>
              </a:rPr>
              <a:t>. </a:t>
            </a:r>
          </a:p>
          <a:p>
            <a:pPr algn="l">
              <a:buFont typeface="Arial" panose="020B0604020202020204" pitchFamily="34" charset="0"/>
              <a:buChar char="•"/>
            </a:pPr>
            <a:r>
              <a:rPr lang="en-US" sz="2800" b="0" i="0" dirty="0">
                <a:solidFill>
                  <a:srgbClr val="212529"/>
                </a:solidFill>
                <a:effectLst/>
                <a:latin typeface="arial" panose="020B0604020202020204" pitchFamily="34" charset="0"/>
              </a:rPr>
              <a:t>Testing of </a:t>
            </a:r>
            <a:r>
              <a:rPr lang="en-US" sz="2800" b="1" i="0" dirty="0">
                <a:solidFill>
                  <a:srgbClr val="212529"/>
                </a:solidFill>
                <a:effectLst/>
                <a:latin typeface="arial" panose="020B0604020202020204" pitchFamily="34" charset="0"/>
              </a:rPr>
              <a:t>multiple attributes</a:t>
            </a:r>
            <a:r>
              <a:rPr lang="en-US" sz="2800" b="0" i="0" dirty="0">
                <a:solidFill>
                  <a:srgbClr val="212529"/>
                </a:solidFill>
                <a:effectLst/>
                <a:latin typeface="arial" panose="020B0604020202020204" pitchFamily="34" charset="0"/>
              </a:rPr>
              <a:t> in the same survey</a:t>
            </a:r>
          </a:p>
          <a:p>
            <a:pPr algn="l">
              <a:buFont typeface="Arial" panose="020B0604020202020204" pitchFamily="34" charset="0"/>
              <a:buChar char="•"/>
            </a:pPr>
            <a:r>
              <a:rPr lang="en-US" sz="2800" b="1" i="0" dirty="0">
                <a:solidFill>
                  <a:srgbClr val="212529"/>
                </a:solidFill>
                <a:effectLst/>
                <a:latin typeface="arial" panose="020B0604020202020204" pitchFamily="34" charset="0"/>
              </a:rPr>
              <a:t>Brand-Specific</a:t>
            </a:r>
            <a:r>
              <a:rPr lang="en-US" sz="2800" b="0" i="0" dirty="0">
                <a:solidFill>
                  <a:srgbClr val="212529"/>
                </a:solidFill>
                <a:effectLst/>
                <a:latin typeface="arial" panose="020B0604020202020204" pitchFamily="34" charset="0"/>
              </a:rPr>
              <a:t> combinations of attributes for when each brand is substantially different </a:t>
            </a:r>
            <a:r>
              <a:rPr lang="en-US" sz="2800" b="0" i="1" dirty="0">
                <a:solidFill>
                  <a:srgbClr val="212529"/>
                </a:solidFill>
                <a:effectLst/>
                <a:latin typeface="arial" panose="020B0604020202020204" pitchFamily="34" charset="0"/>
              </a:rPr>
              <a:t>(to enable that, first create a </a:t>
            </a:r>
            <a:r>
              <a:rPr lang="en-US" sz="2800" b="1" i="1" u="none" strike="noStrike" dirty="0">
                <a:solidFill>
                  <a:srgbClr val="387AF0"/>
                </a:solidFill>
                <a:effectLst/>
                <a:latin typeface="arial" panose="020B0604020202020204" pitchFamily="34" charset="0"/>
                <a:hlinkClick r:id="rId5"/>
              </a:rPr>
              <a:t>Brand-Specific Conjoint</a:t>
            </a:r>
            <a:r>
              <a:rPr lang="en-US" sz="2800" b="0" i="1" dirty="0">
                <a:solidFill>
                  <a:srgbClr val="212529"/>
                </a:solidFill>
                <a:effectLst/>
                <a:latin typeface="arial" panose="020B0604020202020204" pitchFamily="34" charset="0"/>
              </a:rPr>
              <a:t> and then convert it into the </a:t>
            </a:r>
            <a:r>
              <a:rPr lang="en-US" sz="2800" b="0" i="1" dirty="0" err="1">
                <a:solidFill>
                  <a:srgbClr val="212529"/>
                </a:solidFill>
                <a:effectLst/>
                <a:latin typeface="arial" panose="020B0604020202020204" pitchFamily="34" charset="0"/>
              </a:rPr>
              <a:t>MaxDiff</a:t>
            </a:r>
            <a:r>
              <a:rPr lang="en-US" sz="2800" b="0" i="1" dirty="0">
                <a:solidFill>
                  <a:srgbClr val="212529"/>
                </a:solidFill>
                <a:effectLst/>
                <a:latin typeface="arial" panose="020B0604020202020204" pitchFamily="34" charset="0"/>
              </a:rPr>
              <a:t> variety)</a:t>
            </a:r>
            <a:endParaRPr lang="en-US" sz="2800" b="0" i="0" dirty="0">
              <a:solidFill>
                <a:srgbClr val="212529"/>
              </a:solidFill>
              <a:effectLst/>
              <a:latin typeface="arial" panose="020B0604020202020204" pitchFamily="34" charset="0"/>
            </a:endParaRPr>
          </a:p>
          <a:p>
            <a:pPr algn="l">
              <a:buFont typeface="Arial" panose="020B0604020202020204" pitchFamily="34" charset="0"/>
              <a:buChar char="•"/>
            </a:pPr>
            <a:r>
              <a:rPr lang="en-US" sz="2800" b="0" i="0" dirty="0">
                <a:solidFill>
                  <a:srgbClr val="212529"/>
                </a:solidFill>
                <a:effectLst/>
                <a:latin typeface="arial" panose="020B0604020202020204" pitchFamily="34" charset="0"/>
              </a:rPr>
              <a:t>Simulation of </a:t>
            </a:r>
            <a:r>
              <a:rPr lang="en-US" sz="2800" b="1" i="0" dirty="0">
                <a:solidFill>
                  <a:srgbClr val="212529"/>
                </a:solidFill>
                <a:effectLst/>
                <a:latin typeface="arial" panose="020B0604020202020204" pitchFamily="34" charset="0"/>
              </a:rPr>
              <a:t>preference shares</a:t>
            </a:r>
            <a:r>
              <a:rPr lang="en-US" sz="2800" b="0" i="0" dirty="0">
                <a:solidFill>
                  <a:srgbClr val="212529"/>
                </a:solidFill>
                <a:effectLst/>
                <a:latin typeface="arial" panose="020B0604020202020204" pitchFamily="34" charset="0"/>
              </a:rPr>
              <a:t>, at a highly indicative level</a:t>
            </a:r>
          </a:p>
          <a:p>
            <a:pPr marL="457200" indent="-457200" algn="l">
              <a:buFont typeface="Arial" panose="020B0604020202020204" pitchFamily="34" charset="0"/>
              <a:buChar char="•"/>
            </a:pPr>
            <a:endParaRPr lang="en-US" sz="2800" dirty="0">
              <a:latin typeface="+mn-lt"/>
            </a:endParaRPr>
          </a:p>
          <a:p>
            <a:pPr algn="l"/>
            <a:endParaRPr lang="en-US" sz="3600" b="1" dirty="0">
              <a:latin typeface="+mn-lt"/>
            </a:endParaRPr>
          </a:p>
        </p:txBody>
      </p:sp>
    </p:spTree>
    <p:extLst>
      <p:ext uri="{BB962C8B-B14F-4D97-AF65-F5344CB8AC3E}">
        <p14:creationId xmlns:p14="http://schemas.microsoft.com/office/powerpoint/2010/main" val="735155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0" y="134252"/>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Beyond Surveys – </a:t>
            </a:r>
            <a:r>
              <a:rPr lang="en-US" sz="3200" dirty="0">
                <a:solidFill>
                  <a:schemeClr val="accent1"/>
                </a:solidFill>
                <a:latin typeface="+mj-lt"/>
                <a:ea typeface="Arial"/>
                <a:cs typeface="Arial"/>
                <a:sym typeface="Arial"/>
              </a:rPr>
              <a:t>about effort (sizing)</a:t>
            </a:r>
            <a:r>
              <a:rPr lang="en-US" sz="3200" b="1" dirty="0">
                <a:solidFill>
                  <a:schemeClr val="accent1"/>
                </a:solidFill>
                <a:latin typeface="+mj-lt"/>
                <a:ea typeface="Arial"/>
                <a:cs typeface="Arial"/>
                <a:sym typeface="Arial"/>
              </a:rPr>
              <a:t> </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707E7662-EF1C-DD05-0C2D-3F506E452B40}"/>
              </a:ext>
            </a:extLst>
          </p:cNvPr>
          <p:cNvSpPr/>
          <p:nvPr/>
        </p:nvSpPr>
        <p:spPr>
          <a:xfrm>
            <a:off x="338064" y="777269"/>
            <a:ext cx="11549005" cy="5509200"/>
          </a:xfrm>
          <a:prstGeom prst="rect">
            <a:avLst/>
          </a:prstGeom>
        </p:spPr>
        <p:txBody>
          <a:bodyPr wrap="square">
            <a:spAutoFit/>
          </a:bodyPr>
          <a:lstStyle/>
          <a:p>
            <a:r>
              <a:rPr lang="en-US" sz="3200" b="0" i="0" u="none" strike="noStrike" cap="none" dirty="0">
                <a:solidFill>
                  <a:schemeClr val="dk1"/>
                </a:solidFill>
                <a:effectLst/>
                <a:latin typeface="Calibri"/>
                <a:ea typeface="Calibri"/>
                <a:cs typeface="Calibri"/>
                <a:sym typeface="Calibri"/>
              </a:rPr>
              <a:t>One major critical component that you will encounter when working in a product team is the trade off required for the actual development of certain features.  Assume for a moment feature A is the highest ranked feature to add to the product though it will take 3 engineers 2 years to build. The next 4 highest priority Features B, C, D and E would take 2 engineers 6 months to develop. What should you do?</a:t>
            </a:r>
          </a:p>
          <a:p>
            <a:r>
              <a:rPr lang="en-US" sz="3200" b="0" i="0" u="none" strike="noStrike" cap="none" dirty="0">
                <a:solidFill>
                  <a:schemeClr val="dk1"/>
                </a:solidFill>
                <a:effectLst/>
                <a:latin typeface="Calibri"/>
                <a:ea typeface="Calibri"/>
                <a:cs typeface="Calibri"/>
                <a:sym typeface="Calibri"/>
              </a:rPr>
              <a:t>Provided feature A was not a “Must Have” then most product managers would trade off the budget and time to market components and go to market with Features B, C, D and E while beginning work on Feature A.</a:t>
            </a:r>
            <a:endParaRPr lang="en-US" sz="3600" b="1" dirty="0">
              <a:latin typeface="+mn-lt"/>
            </a:endParaRPr>
          </a:p>
        </p:txBody>
      </p:sp>
    </p:spTree>
    <p:extLst>
      <p:ext uri="{BB962C8B-B14F-4D97-AF65-F5344CB8AC3E}">
        <p14:creationId xmlns:p14="http://schemas.microsoft.com/office/powerpoint/2010/main" val="905523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8116"/>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02855" y="169299"/>
            <a:ext cx="9972134" cy="427666"/>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lt1"/>
                </a:solidFill>
                <a:latin typeface="Arial"/>
                <a:ea typeface="Arial"/>
                <a:cs typeface="Arial"/>
                <a:sym typeface="Arial"/>
              </a:rPr>
              <a:t>PRIORITIZATION USING RICE MATRIX IS A SIMPLIFICATION</a:t>
            </a:r>
            <a:endParaRPr sz="2700" b="1" dirty="0">
              <a:solidFill>
                <a:schemeClr val="lt1"/>
              </a:solidFill>
              <a:latin typeface="Arial"/>
              <a:ea typeface="Arial"/>
              <a:cs typeface="Arial"/>
              <a:sym typeface="Arial"/>
            </a:endParaRPr>
          </a:p>
        </p:txBody>
      </p:sp>
      <p:pic>
        <p:nvPicPr>
          <p:cNvPr id="5" name="Picture 4">
            <a:extLst>
              <a:ext uri="{FF2B5EF4-FFF2-40B4-BE49-F238E27FC236}">
                <a16:creationId xmlns:a16="http://schemas.microsoft.com/office/drawing/2014/main" id="{F488D22D-FDE0-A846-BC3A-7BBB84712CB6}"/>
              </a:ext>
            </a:extLst>
          </p:cNvPr>
          <p:cNvPicPr>
            <a:picLocks noChangeAspect="1"/>
          </p:cNvPicPr>
          <p:nvPr/>
        </p:nvPicPr>
        <p:blipFill>
          <a:blip r:embed="rId3"/>
          <a:stretch>
            <a:fillRect/>
          </a:stretch>
        </p:blipFill>
        <p:spPr>
          <a:xfrm>
            <a:off x="5581126" y="1214438"/>
            <a:ext cx="6396841" cy="2854636"/>
          </a:xfrm>
          <a:prstGeom prst="rect">
            <a:avLst/>
          </a:prstGeom>
        </p:spPr>
      </p:pic>
      <p:sp>
        <p:nvSpPr>
          <p:cNvPr id="2" name="Rectangle 1">
            <a:extLst>
              <a:ext uri="{FF2B5EF4-FFF2-40B4-BE49-F238E27FC236}">
                <a16:creationId xmlns:a16="http://schemas.microsoft.com/office/drawing/2014/main" id="{2FA45794-BAE8-2ED2-F3DA-F669433D1EE9}"/>
              </a:ext>
            </a:extLst>
          </p:cNvPr>
          <p:cNvSpPr/>
          <p:nvPr/>
        </p:nvSpPr>
        <p:spPr>
          <a:xfrm>
            <a:off x="335343" y="777269"/>
            <a:ext cx="5245784" cy="4832092"/>
          </a:xfrm>
          <a:prstGeom prst="rect">
            <a:avLst/>
          </a:prstGeom>
        </p:spPr>
        <p:txBody>
          <a:bodyPr wrap="square">
            <a:spAutoFit/>
          </a:bodyPr>
          <a:lstStyle/>
          <a:p>
            <a:r>
              <a:rPr lang="en-US" sz="2800" dirty="0"/>
              <a:t>Reach – how many customers will be impacted by this features</a:t>
            </a:r>
          </a:p>
          <a:p>
            <a:r>
              <a:rPr lang="en-US" sz="2800" dirty="0"/>
              <a:t>Impact – 3 – massive impact, 2 – high impact, 1 – medium impact</a:t>
            </a:r>
          </a:p>
          <a:p>
            <a:r>
              <a:rPr lang="en-US" sz="2800" dirty="0"/>
              <a:t>Confidence – Your personal confidence on the importance of the feature</a:t>
            </a:r>
          </a:p>
          <a:p>
            <a:r>
              <a:rPr lang="en-US" sz="2800" dirty="0"/>
              <a:t>Effort – how much effort needed to build the feature</a:t>
            </a:r>
          </a:p>
        </p:txBody>
      </p:sp>
      <p:sp>
        <p:nvSpPr>
          <p:cNvPr id="3" name="Rectangle 2">
            <a:extLst>
              <a:ext uri="{FF2B5EF4-FFF2-40B4-BE49-F238E27FC236}">
                <a16:creationId xmlns:a16="http://schemas.microsoft.com/office/drawing/2014/main" id="{DA8863D7-B547-8149-A41B-B3452C10050D}"/>
              </a:ext>
            </a:extLst>
          </p:cNvPr>
          <p:cNvSpPr/>
          <p:nvPr/>
        </p:nvSpPr>
        <p:spPr>
          <a:xfrm>
            <a:off x="5581125" y="4160512"/>
            <a:ext cx="6458409" cy="2739211"/>
          </a:xfrm>
          <a:prstGeom prst="rect">
            <a:avLst/>
          </a:prstGeom>
        </p:spPr>
        <p:txBody>
          <a:bodyPr wrap="square">
            <a:spAutoFit/>
          </a:bodyPr>
          <a:lstStyle/>
          <a:p>
            <a:r>
              <a:rPr lang="en-US" sz="2400" dirty="0"/>
              <a:t>Score = R x I x C</a:t>
            </a:r>
          </a:p>
          <a:p>
            <a:r>
              <a:rPr lang="en-US" sz="2400" dirty="0"/>
              <a:t>             ------------</a:t>
            </a:r>
          </a:p>
          <a:p>
            <a:r>
              <a:rPr lang="en-US" sz="2400" dirty="0"/>
              <a:t>                   E</a:t>
            </a:r>
          </a:p>
          <a:p>
            <a:r>
              <a:rPr lang="en-US" sz="2400" dirty="0"/>
              <a:t>If effort is high, you need higher R, I &amp; C to make it worth the effort</a:t>
            </a:r>
          </a:p>
          <a:p>
            <a:endParaRPr lang="en-US" sz="1600" dirty="0"/>
          </a:p>
          <a:p>
            <a:pPr algn="l"/>
            <a:endParaRPr lang="en-US" sz="3600" b="1" dirty="0">
              <a:latin typeface="+mn-lt"/>
            </a:endParaRPr>
          </a:p>
        </p:txBody>
      </p:sp>
    </p:spTree>
    <p:extLst>
      <p:ext uri="{BB962C8B-B14F-4D97-AF65-F5344CB8AC3E}">
        <p14:creationId xmlns:p14="http://schemas.microsoft.com/office/powerpoint/2010/main" val="2542224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8116"/>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02855" y="161604"/>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dirty="0">
                <a:solidFill>
                  <a:schemeClr val="lt1"/>
                </a:solidFill>
                <a:latin typeface="Arial"/>
                <a:cs typeface="Arial"/>
                <a:sym typeface="Arial"/>
              </a:rPr>
              <a:t>At the end, mostly PMs just publish: </a:t>
            </a:r>
            <a:r>
              <a:rPr lang="en-US" sz="2700" b="1" dirty="0" err="1">
                <a:solidFill>
                  <a:schemeClr val="lt1"/>
                </a:solidFill>
              </a:rPr>
              <a:t>MoSCoW</a:t>
            </a:r>
            <a:endParaRPr sz="2700" b="1" dirty="0">
              <a:solidFill>
                <a:schemeClr val="lt1"/>
              </a:solidFill>
              <a:latin typeface="Arial"/>
              <a:ea typeface="Arial"/>
              <a:cs typeface="Arial"/>
              <a:sym typeface="Arial"/>
            </a:endParaRPr>
          </a:p>
        </p:txBody>
      </p:sp>
      <p:pic>
        <p:nvPicPr>
          <p:cNvPr id="6" name="Picture 5">
            <a:extLst>
              <a:ext uri="{FF2B5EF4-FFF2-40B4-BE49-F238E27FC236}">
                <a16:creationId xmlns:a16="http://schemas.microsoft.com/office/drawing/2014/main" id="{C980EB24-F715-1243-81E2-4ED1745D36DA}"/>
              </a:ext>
            </a:extLst>
          </p:cNvPr>
          <p:cNvPicPr>
            <a:picLocks noChangeAspect="1"/>
          </p:cNvPicPr>
          <p:nvPr/>
        </p:nvPicPr>
        <p:blipFill>
          <a:blip r:embed="rId3"/>
          <a:stretch>
            <a:fillRect/>
          </a:stretch>
        </p:blipFill>
        <p:spPr>
          <a:xfrm>
            <a:off x="6278878" y="960147"/>
            <a:ext cx="5111460" cy="4702544"/>
          </a:xfrm>
          <a:prstGeom prst="rect">
            <a:avLst/>
          </a:prstGeom>
        </p:spPr>
      </p:pic>
      <p:sp>
        <p:nvSpPr>
          <p:cNvPr id="2" name="Rectangle 1">
            <a:extLst>
              <a:ext uri="{FF2B5EF4-FFF2-40B4-BE49-F238E27FC236}">
                <a16:creationId xmlns:a16="http://schemas.microsoft.com/office/drawing/2014/main" id="{E3C0B47A-4CB1-F88E-E76F-7B6B1C087945}"/>
              </a:ext>
            </a:extLst>
          </p:cNvPr>
          <p:cNvSpPr/>
          <p:nvPr/>
        </p:nvSpPr>
        <p:spPr>
          <a:xfrm>
            <a:off x="672420" y="1413063"/>
            <a:ext cx="5606458" cy="5509200"/>
          </a:xfrm>
          <a:prstGeom prst="rect">
            <a:avLst/>
          </a:prstGeom>
        </p:spPr>
        <p:txBody>
          <a:bodyPr wrap="square">
            <a:spAutoFit/>
          </a:bodyPr>
          <a:lstStyle/>
          <a:p>
            <a:pPr marL="457200" indent="-457200">
              <a:buFont typeface="Arial" panose="020B0604020202020204" pitchFamily="34" charset="0"/>
              <a:buChar char="•"/>
            </a:pPr>
            <a:r>
              <a:rPr lang="en-US" sz="3200" dirty="0">
                <a:latin typeface="+mj-lt"/>
              </a:rPr>
              <a:t>Brevity is key since most statehooders: (a) suffer from ADD (b) Lack Technical Depth.</a:t>
            </a:r>
          </a:p>
          <a:p>
            <a:pPr marL="342900" indent="-342900">
              <a:buFont typeface="Arial" panose="020B0604020202020204" pitchFamily="34" charset="0"/>
              <a:buChar char="•"/>
            </a:pPr>
            <a:r>
              <a:rPr lang="en-US" sz="3200" b="0" i="0" dirty="0">
                <a:solidFill>
                  <a:srgbClr val="211C18"/>
                </a:solidFill>
                <a:effectLst/>
                <a:latin typeface="+mj-lt"/>
              </a:rPr>
              <a:t>It allows you to think about resource allocation when you classify your features and requirements into each bucket.</a:t>
            </a:r>
          </a:p>
          <a:p>
            <a:endParaRPr lang="en-US" sz="3200" dirty="0">
              <a:latin typeface="+mn-lt"/>
            </a:endParaRPr>
          </a:p>
        </p:txBody>
      </p:sp>
    </p:spTree>
    <p:extLst>
      <p:ext uri="{BB962C8B-B14F-4D97-AF65-F5344CB8AC3E}">
        <p14:creationId xmlns:p14="http://schemas.microsoft.com/office/powerpoint/2010/main" val="3967144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44854" y="97944"/>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3" name="Picture 4" descr="Usertimes">
            <a:hlinkClick r:id="rId3"/>
            <a:extLst>
              <a:ext uri="{FF2B5EF4-FFF2-40B4-BE49-F238E27FC236}">
                <a16:creationId xmlns:a16="http://schemas.microsoft.com/office/drawing/2014/main" id="{CAD19EB3-BEB6-A845-BA5D-FF8CBE3EB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441" y="777269"/>
            <a:ext cx="5486891" cy="16343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lideShare">
            <a:extLst>
              <a:ext uri="{FF2B5EF4-FFF2-40B4-BE49-F238E27FC236}">
                <a16:creationId xmlns:a16="http://schemas.microsoft.com/office/drawing/2014/main" id="{07B1E159-3F2B-E748-A5B2-C83D894EA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0554" y="868708"/>
            <a:ext cx="5126892" cy="12817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8BCAE03-6911-3F91-8D33-83E3FFCA597B}"/>
              </a:ext>
            </a:extLst>
          </p:cNvPr>
          <p:cNvSpPr/>
          <p:nvPr/>
        </p:nvSpPr>
        <p:spPr>
          <a:xfrm>
            <a:off x="335342" y="2305807"/>
            <a:ext cx="11612753" cy="4585871"/>
          </a:xfrm>
          <a:prstGeom prst="rect">
            <a:avLst/>
          </a:prstGeom>
        </p:spPr>
        <p:txBody>
          <a:bodyPr wrap="square">
            <a:spAutoFit/>
          </a:bodyPr>
          <a:lstStyle/>
          <a:p>
            <a:pPr marL="0" lvl="0" indent="0" algn="l" rtl="0">
              <a:lnSpc>
                <a:spcPct val="100000"/>
              </a:lnSpc>
              <a:spcBef>
                <a:spcPts val="0"/>
              </a:spcBef>
              <a:spcAft>
                <a:spcPts val="0"/>
              </a:spcAft>
              <a:buSzPts val="1400"/>
              <a:buNone/>
            </a:pPr>
            <a:r>
              <a:rPr lang="en-US" sz="2400" b="0" i="0" u="none" strike="noStrike" cap="none" dirty="0">
                <a:solidFill>
                  <a:schemeClr val="dk1"/>
                </a:solidFill>
                <a:effectLst/>
                <a:latin typeface="+mj-lt"/>
                <a:ea typeface="Calibri"/>
                <a:cs typeface="Calibri"/>
                <a:sym typeface="Calibri"/>
              </a:rPr>
              <a:t>The Kano method Is good provided you run a good study:</a:t>
            </a:r>
          </a:p>
          <a:p>
            <a:pPr marL="0" lvl="0" indent="0" algn="l" rtl="0">
              <a:lnSpc>
                <a:spcPct val="100000"/>
              </a:lnSpc>
              <a:spcBef>
                <a:spcPts val="0"/>
              </a:spcBef>
              <a:spcAft>
                <a:spcPts val="0"/>
              </a:spcAft>
              <a:buSzPts val="1400"/>
              <a:buNone/>
            </a:pPr>
            <a:r>
              <a:rPr lang="en-US" sz="2400" b="0" i="0" u="none" strike="noStrike" cap="none" dirty="0" err="1">
                <a:solidFill>
                  <a:schemeClr val="dk1"/>
                </a:solidFill>
                <a:effectLst/>
                <a:latin typeface="+mj-lt"/>
                <a:ea typeface="Calibri"/>
                <a:cs typeface="Calibri"/>
                <a:sym typeface="Calibri"/>
              </a:rPr>
              <a:t>Usertimes</a:t>
            </a:r>
            <a:r>
              <a:rPr lang="en-US" sz="2400" b="0" i="0" u="none" strike="noStrike" cap="none" dirty="0">
                <a:solidFill>
                  <a:schemeClr val="dk1"/>
                </a:solidFill>
                <a:effectLst/>
                <a:latin typeface="+mj-lt"/>
                <a:ea typeface="Calibri"/>
                <a:cs typeface="Calibri"/>
                <a:sym typeface="Calibri"/>
              </a:rPr>
              <a:t> has a good article, How to run studies using the Kano Method.</a:t>
            </a:r>
          </a:p>
          <a:p>
            <a:pPr marL="0" lvl="0" indent="0" algn="l" rtl="0">
              <a:lnSpc>
                <a:spcPct val="100000"/>
              </a:lnSpc>
              <a:spcBef>
                <a:spcPts val="0"/>
              </a:spcBef>
              <a:spcAft>
                <a:spcPts val="0"/>
              </a:spcAft>
              <a:buSzPts val="1400"/>
              <a:buNone/>
            </a:pPr>
            <a:r>
              <a:rPr lang="en-US" sz="2400" b="0" i="0" u="none" strike="noStrike" cap="none" dirty="0">
                <a:solidFill>
                  <a:schemeClr val="dk1"/>
                </a:solidFill>
                <a:effectLst/>
                <a:latin typeface="+mj-lt"/>
                <a:ea typeface="Calibri"/>
                <a:cs typeface="Calibri"/>
                <a:sym typeface="Calibri"/>
              </a:rPr>
              <a:t> </a:t>
            </a:r>
            <a:r>
              <a:rPr lang="en-US" sz="2400" b="0" i="0" u="none" strike="noStrike" cap="none" dirty="0">
                <a:solidFill>
                  <a:schemeClr val="dk1"/>
                </a:solidFill>
                <a:effectLst/>
                <a:latin typeface="+mj-lt"/>
                <a:ea typeface="Calibri"/>
                <a:cs typeface="Calibri"/>
                <a:sym typeface="Calibri"/>
                <a:hlinkClick r:id="rId6"/>
              </a:rPr>
              <a:t>https://usertimes.io/2019/01/21/how-to-run-studies-using-the-kano-method/#:~:text=The%20standardized%20Kano%20questionnaire%20proposes,lacks%20the%20feature%20in%20question</a:t>
            </a:r>
            <a:endParaRPr lang="en-US" sz="2400" b="0" i="0" u="none" strike="noStrike" cap="none" dirty="0">
              <a:solidFill>
                <a:schemeClr val="dk1"/>
              </a:solidFill>
              <a:effectLst/>
              <a:latin typeface="+mj-lt"/>
              <a:ea typeface="Calibri"/>
              <a:cs typeface="Calibri"/>
              <a:sym typeface="Calibri"/>
            </a:endParaRPr>
          </a:p>
          <a:p>
            <a:pPr marL="0" lvl="0" indent="0" algn="l" rtl="0">
              <a:lnSpc>
                <a:spcPct val="100000"/>
              </a:lnSpc>
              <a:spcBef>
                <a:spcPts val="0"/>
              </a:spcBef>
              <a:spcAft>
                <a:spcPts val="0"/>
              </a:spcAft>
              <a:buSzPts val="1400"/>
              <a:buNone/>
            </a:pPr>
            <a:endParaRPr lang="en-US" sz="2400" b="0" i="0" u="none" strike="noStrike" cap="none" dirty="0">
              <a:solidFill>
                <a:schemeClr val="dk1"/>
              </a:solidFill>
              <a:effectLst/>
              <a:latin typeface="+mj-lt"/>
              <a:cs typeface="Calibri"/>
              <a:sym typeface="Calibri"/>
            </a:endParaRPr>
          </a:p>
          <a:p>
            <a:pPr marL="0" lvl="0" indent="0" algn="l" rtl="0">
              <a:lnSpc>
                <a:spcPct val="100000"/>
              </a:lnSpc>
              <a:spcBef>
                <a:spcPts val="0"/>
              </a:spcBef>
              <a:spcAft>
                <a:spcPts val="0"/>
              </a:spcAft>
              <a:buSzPts val="1400"/>
              <a:buNone/>
            </a:pPr>
            <a:r>
              <a:rPr lang="en-US" sz="2400" b="0" dirty="0">
                <a:latin typeface="+mj-lt"/>
              </a:rPr>
              <a:t>Additionally, you will often find some great presentations on SlideShare. </a:t>
            </a:r>
          </a:p>
          <a:p>
            <a:pPr marL="0" lvl="0" indent="0" algn="l" rtl="0">
              <a:lnSpc>
                <a:spcPct val="100000"/>
              </a:lnSpc>
              <a:spcBef>
                <a:spcPts val="0"/>
              </a:spcBef>
              <a:spcAft>
                <a:spcPts val="0"/>
              </a:spcAft>
              <a:buSzPts val="1400"/>
              <a:buNone/>
            </a:pPr>
            <a:r>
              <a:rPr lang="en-US" sz="2400" b="0" dirty="0">
                <a:latin typeface="+mj-lt"/>
              </a:rPr>
              <a:t>Here is one on the Kano Method and the Agile development methodology:</a:t>
            </a:r>
          </a:p>
          <a:p>
            <a:pPr marL="0" lvl="0" indent="0" algn="l" rtl="0">
              <a:lnSpc>
                <a:spcPct val="100000"/>
              </a:lnSpc>
              <a:spcBef>
                <a:spcPts val="0"/>
              </a:spcBef>
              <a:spcAft>
                <a:spcPts val="0"/>
              </a:spcAft>
              <a:buSzPts val="1400"/>
              <a:buNone/>
            </a:pPr>
            <a:r>
              <a:rPr lang="en-US" sz="2400" b="0" dirty="0">
                <a:latin typeface="+mj-lt"/>
                <a:hlinkClick r:id="rId7"/>
              </a:rPr>
              <a:t>https://www.slideshare.net/jgoodpas/being-agile-with-kano-analysis?qid=9ff45357-2f21-42b5-97e8-0ec6906c7d2d&amp;v=&amp;b=&amp;from_search=1</a:t>
            </a:r>
            <a:endParaRPr lang="en-US" sz="2400" b="0" dirty="0">
              <a:latin typeface="+mj-lt"/>
            </a:endParaRPr>
          </a:p>
          <a:p>
            <a:endParaRPr lang="en-US" sz="2800" dirty="0"/>
          </a:p>
        </p:txBody>
      </p:sp>
    </p:spTree>
    <p:extLst>
      <p:ext uri="{BB962C8B-B14F-4D97-AF65-F5344CB8AC3E}">
        <p14:creationId xmlns:p14="http://schemas.microsoft.com/office/powerpoint/2010/main" val="171157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dissolve">
                                      <p:cBhvr>
                                        <p:cTn id="12"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343982"/>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6146" name="Picture 2" descr="Product School">
            <a:hlinkClick r:id="rId3"/>
            <a:extLst>
              <a:ext uri="{FF2B5EF4-FFF2-40B4-BE49-F238E27FC236}">
                <a16:creationId xmlns:a16="http://schemas.microsoft.com/office/drawing/2014/main" id="{D7A92B7C-B524-3244-A451-936A29E0A5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0" t="23681" r="6583" b="24444"/>
          <a:stretch/>
        </p:blipFill>
        <p:spPr bwMode="auto">
          <a:xfrm>
            <a:off x="426782" y="1325903"/>
            <a:ext cx="5240216" cy="9044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edium Logo Usage Guidelines | by Medium | Medium.design">
            <a:hlinkClick r:id="rId5"/>
            <a:extLst>
              <a:ext uri="{FF2B5EF4-FFF2-40B4-BE49-F238E27FC236}">
                <a16:creationId xmlns:a16="http://schemas.microsoft.com/office/drawing/2014/main" id="{F1EE7E59-885A-C34D-8FE3-C62359AF305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351" t="15200" r="5258" b="15200"/>
          <a:stretch/>
        </p:blipFill>
        <p:spPr bwMode="auto">
          <a:xfrm>
            <a:off x="6096000" y="1325903"/>
            <a:ext cx="5240216" cy="10008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567A038-D30B-5BEB-E2FF-984CDB0A7FED}"/>
              </a:ext>
            </a:extLst>
          </p:cNvPr>
          <p:cNvSpPr/>
          <p:nvPr/>
        </p:nvSpPr>
        <p:spPr>
          <a:xfrm>
            <a:off x="335342" y="2305807"/>
            <a:ext cx="11612753"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400" b="0" i="0" u="none" strike="noStrike" cap="none" dirty="0">
                <a:solidFill>
                  <a:schemeClr val="dk1"/>
                </a:solidFill>
                <a:effectLst/>
                <a:latin typeface="Arial" panose="020B0604020202020204" pitchFamily="34" charset="0"/>
                <a:ea typeface="Calibri"/>
                <a:cs typeface="Arial" panose="020B0604020202020204" pitchFamily="34" charset="0"/>
                <a:sym typeface="Calibri"/>
              </a:rPr>
              <a:t>One of your classmates recommended a very good article on prioritization from the Product School blog.</a:t>
            </a:r>
          </a:p>
          <a:p>
            <a:pPr marL="0" lvl="0" indent="0" algn="l" rtl="0">
              <a:lnSpc>
                <a:spcPct val="100000"/>
              </a:lnSpc>
              <a:spcBef>
                <a:spcPts val="0"/>
              </a:spcBef>
              <a:spcAft>
                <a:spcPts val="0"/>
              </a:spcAft>
              <a:buSzPts val="1400"/>
              <a:buNone/>
            </a:pPr>
            <a:r>
              <a:rPr lang="en-US" sz="2400" b="0" i="0" u="none" strike="noStrike" cap="none" dirty="0">
                <a:solidFill>
                  <a:schemeClr val="dk1"/>
                </a:solidFill>
                <a:effectLst/>
                <a:latin typeface="Arial" panose="020B0604020202020204" pitchFamily="34" charset="0"/>
                <a:ea typeface="Calibri"/>
                <a:cs typeface="Arial" panose="020B0604020202020204" pitchFamily="34" charset="0"/>
                <a:sym typeface="Calibri"/>
                <a:hlinkClick r:id="rId3"/>
              </a:rPr>
              <a:t>https://productschool.com/blog/product-management-2/skills/prioritization-techniques-product-managers/</a:t>
            </a:r>
            <a:endParaRPr lang="en-US" sz="2400" b="0" i="0" u="none" strike="noStrike" cap="none" dirty="0">
              <a:solidFill>
                <a:schemeClr val="dk1"/>
              </a:solidFill>
              <a:effectLst/>
              <a:latin typeface="Arial" panose="020B0604020202020204" pitchFamily="34" charset="0"/>
              <a:ea typeface="Calibri"/>
              <a:cs typeface="Arial" panose="020B0604020202020204" pitchFamily="34" charset="0"/>
              <a:sym typeface="Calibri"/>
            </a:endParaRPr>
          </a:p>
          <a:p>
            <a:pPr marL="0" lvl="0" indent="0" algn="l" rtl="0">
              <a:lnSpc>
                <a:spcPct val="100000"/>
              </a:lnSpc>
              <a:spcBef>
                <a:spcPts val="0"/>
              </a:spcBef>
              <a:spcAft>
                <a:spcPts val="0"/>
              </a:spcAft>
              <a:buSzPts val="1400"/>
              <a:buNone/>
            </a:pPr>
            <a:endParaRPr lang="en-US" sz="2400" b="0" i="0" u="none" strike="noStrike" cap="none" dirty="0">
              <a:solidFill>
                <a:schemeClr val="dk1"/>
              </a:solidFill>
              <a:effectLst/>
              <a:latin typeface="Arial" panose="020B0604020202020204" pitchFamily="34" charset="0"/>
              <a:cs typeface="Arial" panose="020B0604020202020204" pitchFamily="34" charset="0"/>
              <a:sym typeface="Calibri"/>
            </a:endParaRPr>
          </a:p>
          <a:p>
            <a:pPr marL="0" lvl="0" indent="0" algn="l" rtl="0">
              <a:lnSpc>
                <a:spcPct val="100000"/>
              </a:lnSpc>
              <a:spcBef>
                <a:spcPts val="0"/>
              </a:spcBef>
              <a:spcAft>
                <a:spcPts val="0"/>
              </a:spcAft>
              <a:buSzPts val="1400"/>
              <a:buNone/>
            </a:pPr>
            <a:r>
              <a:rPr lang="en-US" sz="2400" b="0" i="0" u="none" strike="noStrike" cap="none" dirty="0">
                <a:solidFill>
                  <a:schemeClr val="dk1"/>
                </a:solidFill>
                <a:effectLst/>
                <a:latin typeface="Arial" panose="020B0604020202020204" pitchFamily="34" charset="0"/>
                <a:cs typeface="Arial" panose="020B0604020202020204" pitchFamily="34" charset="0"/>
                <a:sym typeface="Calibri"/>
              </a:rPr>
              <a:t>Slack has some open groups where you can have peer discussions with other product managers . . . Here is a link to a Medium article that provides some different channels.</a:t>
            </a:r>
          </a:p>
          <a:p>
            <a:pPr marL="0" lvl="0" indent="0" algn="l" rtl="0">
              <a:lnSpc>
                <a:spcPct val="100000"/>
              </a:lnSpc>
              <a:spcBef>
                <a:spcPts val="0"/>
              </a:spcBef>
              <a:spcAft>
                <a:spcPts val="0"/>
              </a:spcAft>
              <a:buSzPts val="1400"/>
              <a:buNone/>
            </a:pPr>
            <a:r>
              <a:rPr lang="en-US" sz="2400" b="0" dirty="0">
                <a:latin typeface="Arial" panose="020B0604020202020204" pitchFamily="34" charset="0"/>
                <a:cs typeface="Arial" panose="020B0604020202020204" pitchFamily="34" charset="0"/>
                <a:hlinkClick r:id="rId5"/>
              </a:rPr>
              <a:t>https://medium.com/getting-started-in-product/6-slack-groups-for-product-managers-c44f1e54b6f8</a:t>
            </a:r>
            <a:endParaRPr lang="en-US" sz="2400" b="0" dirty="0">
              <a:latin typeface="Arial" panose="020B0604020202020204" pitchFamily="34" charset="0"/>
              <a:cs typeface="Arial" panose="020B0604020202020204" pitchFamily="34" charset="0"/>
            </a:endParaRPr>
          </a:p>
          <a:p>
            <a:pPr marL="0" lvl="0" indent="0" algn="l" rtl="0">
              <a:lnSpc>
                <a:spcPct val="100000"/>
              </a:lnSpc>
              <a:spcBef>
                <a:spcPts val="0"/>
              </a:spcBef>
              <a:spcAft>
                <a:spcPts val="0"/>
              </a:spcAft>
              <a:buSzPts val="1400"/>
              <a:buNone/>
            </a:pPr>
            <a:endParaRPr lang="en-US" sz="2800" dirty="0"/>
          </a:p>
        </p:txBody>
      </p:sp>
    </p:spTree>
    <p:extLst>
      <p:ext uri="{BB962C8B-B14F-4D97-AF65-F5344CB8AC3E}">
        <p14:creationId xmlns:p14="http://schemas.microsoft.com/office/powerpoint/2010/main" val="227486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dissolve">
                                      <p:cBhvr>
                                        <p:cTn id="7" dur="1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dissolve">
                                      <p:cBhvr>
                                        <p:cTn id="12" dur="1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04616" y="110516"/>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sp>
        <p:nvSpPr>
          <p:cNvPr id="5" name="Google Shape;91;p4">
            <a:extLst>
              <a:ext uri="{FF2B5EF4-FFF2-40B4-BE49-F238E27FC236}">
                <a16:creationId xmlns:a16="http://schemas.microsoft.com/office/drawing/2014/main" id="{86CA856E-96E3-B34A-8132-BF63E906F872}"/>
              </a:ext>
            </a:extLst>
          </p:cNvPr>
          <p:cNvSpPr txBox="1">
            <a:spLocks noGrp="1"/>
          </p:cNvSpPr>
          <p:nvPr>
            <p:ph type="sldNum" idx="4294967295"/>
          </p:nvPr>
        </p:nvSpPr>
        <p:spPr>
          <a:xfrm>
            <a:off x="11814175" y="4905375"/>
            <a:ext cx="377825" cy="2746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49</a:t>
            </a:fld>
            <a:endParaRPr/>
          </a:p>
        </p:txBody>
      </p:sp>
      <p:sp>
        <p:nvSpPr>
          <p:cNvPr id="7" name="TextBox 6">
            <a:extLst>
              <a:ext uri="{FF2B5EF4-FFF2-40B4-BE49-F238E27FC236}">
                <a16:creationId xmlns:a16="http://schemas.microsoft.com/office/drawing/2014/main" id="{E8F7295F-9F5D-AD48-A2FE-F5F21228241D}"/>
              </a:ext>
            </a:extLst>
          </p:cNvPr>
          <p:cNvSpPr txBox="1"/>
          <p:nvPr/>
        </p:nvSpPr>
        <p:spPr>
          <a:xfrm>
            <a:off x="978316" y="5621618"/>
            <a:ext cx="4888299" cy="923330"/>
          </a:xfrm>
          <a:prstGeom prst="rect">
            <a:avLst/>
          </a:prstGeom>
          <a:noFill/>
        </p:spPr>
        <p:txBody>
          <a:bodyPr wrap="square" rtlCol="0">
            <a:spAutoFit/>
          </a:bodyPr>
          <a:lstStyle/>
          <a:p>
            <a:r>
              <a:rPr lang="en-US" b="1" i="1" dirty="0">
                <a:latin typeface="+mn-lt"/>
              </a:rPr>
              <a:t>If I asked people what they want, they would have said faster horses. </a:t>
            </a:r>
          </a:p>
          <a:p>
            <a:pPr algn="r"/>
            <a:r>
              <a:rPr lang="en-US" b="1" i="1" dirty="0">
                <a:latin typeface="+mn-lt"/>
              </a:rPr>
              <a:t>– Henry Ford</a:t>
            </a:r>
          </a:p>
        </p:txBody>
      </p:sp>
      <p:pic>
        <p:nvPicPr>
          <p:cNvPr id="8" name="Picture 4" descr="Dow Jones Publishes Fake Story Saying Google Bought Apple">
            <a:extLst>
              <a:ext uri="{FF2B5EF4-FFF2-40B4-BE49-F238E27FC236}">
                <a16:creationId xmlns:a16="http://schemas.microsoft.com/office/drawing/2014/main" id="{49BE2434-CC91-CF4E-B2CA-A90FB9E75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7615" y="717511"/>
            <a:ext cx="4754784" cy="47547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BA6E5F0-4E66-D842-9A28-E77FFAA5245F}"/>
              </a:ext>
            </a:extLst>
          </p:cNvPr>
          <p:cNvSpPr txBox="1"/>
          <p:nvPr/>
        </p:nvSpPr>
        <p:spPr>
          <a:xfrm>
            <a:off x="6827615" y="5621618"/>
            <a:ext cx="4754784" cy="1200329"/>
          </a:xfrm>
          <a:prstGeom prst="rect">
            <a:avLst/>
          </a:prstGeom>
          <a:noFill/>
        </p:spPr>
        <p:txBody>
          <a:bodyPr wrap="square" rtlCol="0">
            <a:spAutoFit/>
          </a:bodyPr>
          <a:lstStyle/>
          <a:p>
            <a:r>
              <a:rPr lang="en-US" b="1" i="1" dirty="0">
                <a:latin typeface="+mn-lt"/>
              </a:rPr>
              <a:t>A lot of times people don’t know what they want until you show it to them.</a:t>
            </a:r>
          </a:p>
          <a:p>
            <a:pPr algn="r"/>
            <a:r>
              <a:rPr lang="en-US" b="1" i="1" dirty="0">
                <a:latin typeface="+mn-lt"/>
              </a:rPr>
              <a:t>- Steve Jobs</a:t>
            </a:r>
          </a:p>
        </p:txBody>
      </p:sp>
      <p:pic>
        <p:nvPicPr>
          <p:cNvPr id="10" name="Picture 6" descr="Henry Ford with a 1921 Model T. While other auto makers wanted to design luxury cars Henry Ford designed a car that anyone could afford.">
            <a:extLst>
              <a:ext uri="{FF2B5EF4-FFF2-40B4-BE49-F238E27FC236}">
                <a16:creationId xmlns:a16="http://schemas.microsoft.com/office/drawing/2014/main" id="{F1D5F92A-66F5-2B4F-A53B-10C9D8DBF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18" r="12565"/>
          <a:stretch/>
        </p:blipFill>
        <p:spPr bwMode="auto">
          <a:xfrm>
            <a:off x="339969" y="764227"/>
            <a:ext cx="6200347" cy="4708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47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49747" y="198601"/>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RANK ORDERING </a:t>
            </a:r>
            <a:endParaRPr sz="3200" b="1" dirty="0">
              <a:solidFill>
                <a:schemeClr val="accent1"/>
              </a:solidFill>
              <a:latin typeface="+mj-lt"/>
              <a:ea typeface="Arial"/>
              <a:cs typeface="Arial"/>
              <a:sym typeface="Arial"/>
            </a:endParaRPr>
          </a:p>
        </p:txBody>
      </p:sp>
      <p:pic>
        <p:nvPicPr>
          <p:cNvPr id="3" name="Picture 2" descr="Table&#10;&#10;Description automatically generated">
            <a:extLst>
              <a:ext uri="{FF2B5EF4-FFF2-40B4-BE49-F238E27FC236}">
                <a16:creationId xmlns:a16="http://schemas.microsoft.com/office/drawing/2014/main" id="{FBA21BBF-FDC9-D64D-80FE-C9080922D01A}"/>
              </a:ext>
            </a:extLst>
          </p:cNvPr>
          <p:cNvPicPr>
            <a:picLocks noChangeAspect="1"/>
          </p:cNvPicPr>
          <p:nvPr/>
        </p:nvPicPr>
        <p:blipFill>
          <a:blip r:embed="rId3"/>
          <a:stretch>
            <a:fillRect/>
          </a:stretch>
        </p:blipFill>
        <p:spPr>
          <a:xfrm>
            <a:off x="4084342" y="1143025"/>
            <a:ext cx="6949364" cy="3589232"/>
          </a:xfrm>
          <a:prstGeom prst="rect">
            <a:avLst/>
          </a:prstGeom>
        </p:spPr>
      </p:pic>
      <p:sp>
        <p:nvSpPr>
          <p:cNvPr id="2" name="Rectangle 1">
            <a:extLst>
              <a:ext uri="{FF2B5EF4-FFF2-40B4-BE49-F238E27FC236}">
                <a16:creationId xmlns:a16="http://schemas.microsoft.com/office/drawing/2014/main" id="{30EFCDA9-6406-4617-5CF2-9465962C6373}"/>
              </a:ext>
            </a:extLst>
          </p:cNvPr>
          <p:cNvSpPr/>
          <p:nvPr/>
        </p:nvSpPr>
        <p:spPr>
          <a:xfrm>
            <a:off x="152465" y="4936594"/>
            <a:ext cx="11887070" cy="2123658"/>
          </a:xfrm>
          <a:prstGeom prst="rect">
            <a:avLst/>
          </a:prstGeom>
        </p:spPr>
        <p:txBody>
          <a:bodyPr wrap="square">
            <a:sp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This scale asks the customer to rank order each of the items in priority to them. This provides a little bit more precision on which of the items carries the most importance.</a:t>
            </a:r>
          </a:p>
          <a:p>
            <a:pPr marL="457200" indent="-457200" algn="l">
              <a:buFont typeface="Arial" panose="020B0604020202020204" pitchFamily="34" charset="0"/>
              <a:buChar char="•"/>
            </a:pPr>
            <a:endParaRPr lang="en-US" sz="3600" b="1" dirty="0">
              <a:latin typeface="+mn-lt"/>
            </a:endParaRPr>
          </a:p>
        </p:txBody>
      </p:sp>
    </p:spTree>
    <p:extLst>
      <p:ext uri="{BB962C8B-B14F-4D97-AF65-F5344CB8AC3E}">
        <p14:creationId xmlns:p14="http://schemas.microsoft.com/office/powerpoint/2010/main" val="2769219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609660" y="90287"/>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sp>
        <p:nvSpPr>
          <p:cNvPr id="5" name="Google Shape;91;p4">
            <a:extLst>
              <a:ext uri="{FF2B5EF4-FFF2-40B4-BE49-F238E27FC236}">
                <a16:creationId xmlns:a16="http://schemas.microsoft.com/office/drawing/2014/main" id="{86CA856E-96E3-B34A-8132-BF63E906F872}"/>
              </a:ext>
            </a:extLst>
          </p:cNvPr>
          <p:cNvSpPr txBox="1">
            <a:spLocks noGrp="1"/>
          </p:cNvSpPr>
          <p:nvPr>
            <p:ph type="sldNum" idx="4294967295"/>
          </p:nvPr>
        </p:nvSpPr>
        <p:spPr>
          <a:xfrm>
            <a:off x="11814175" y="4905375"/>
            <a:ext cx="377825" cy="2746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50</a:t>
            </a:fld>
            <a:endParaRPr/>
          </a:p>
        </p:txBody>
      </p:sp>
      <p:pic>
        <p:nvPicPr>
          <p:cNvPr id="1026" name="Picture 2" descr="Pareto Principle – globalmindcsc">
            <a:extLst>
              <a:ext uri="{FF2B5EF4-FFF2-40B4-BE49-F238E27FC236}">
                <a16:creationId xmlns:a16="http://schemas.microsoft.com/office/drawing/2014/main" id="{97D6B46A-D1CB-E445-ADF2-ADFB39683C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2146" y="502952"/>
            <a:ext cx="3943072" cy="29573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FEDFAFC-7256-E6F5-CB3E-F4616C9330A9}"/>
              </a:ext>
            </a:extLst>
          </p:cNvPr>
          <p:cNvSpPr/>
          <p:nvPr/>
        </p:nvSpPr>
        <p:spPr>
          <a:xfrm>
            <a:off x="335343" y="685831"/>
            <a:ext cx="7406560" cy="4339650"/>
          </a:xfrm>
          <a:prstGeom prst="rect">
            <a:avLst/>
          </a:prstGeom>
        </p:spPr>
        <p:txBody>
          <a:bodyPr wrap="square">
            <a:spAutoFit/>
          </a:bodyPr>
          <a:lstStyle/>
          <a:p>
            <a:pPr marL="0" lvl="0" indent="0" algn="l" rtl="0">
              <a:lnSpc>
                <a:spcPct val="100000"/>
              </a:lnSpc>
              <a:spcBef>
                <a:spcPts val="0"/>
              </a:spcBef>
              <a:spcAft>
                <a:spcPts val="0"/>
              </a:spcAft>
              <a:buSzPts val="1400"/>
              <a:buNone/>
            </a:pPr>
            <a:r>
              <a:rPr lang="en-US" sz="2800" b="1" dirty="0"/>
              <a:t>Many of you have asked about how to prioritize your efforts with so many different features and requirements. We would suggest following the 80/20 rule, or the Pareto Principle.</a:t>
            </a:r>
          </a:p>
          <a:p>
            <a:pPr marL="0" lvl="0" indent="0" algn="l" rtl="0">
              <a:lnSpc>
                <a:spcPct val="100000"/>
              </a:lnSpc>
              <a:spcBef>
                <a:spcPts val="0"/>
              </a:spcBef>
              <a:spcAft>
                <a:spcPts val="0"/>
              </a:spcAft>
              <a:buSzPts val="1400"/>
              <a:buNone/>
            </a:pPr>
            <a:endParaRPr lang="en-US" sz="2800" b="1" dirty="0"/>
          </a:p>
          <a:p>
            <a:pPr marL="0" lvl="0" indent="0" algn="l" rtl="0">
              <a:lnSpc>
                <a:spcPct val="100000"/>
              </a:lnSpc>
              <a:spcBef>
                <a:spcPts val="0"/>
              </a:spcBef>
              <a:spcAft>
                <a:spcPts val="0"/>
              </a:spcAft>
              <a:buSzPts val="1400"/>
              <a:buNone/>
            </a:pPr>
            <a:r>
              <a:rPr lang="en-US" sz="2800" b="1" dirty="0"/>
              <a:t>Basically, 20% of the effort generates 80% of the results.</a:t>
            </a:r>
          </a:p>
          <a:p>
            <a:pPr marL="0" lvl="0" indent="0" algn="l" rtl="0">
              <a:lnSpc>
                <a:spcPct val="100000"/>
              </a:lnSpc>
              <a:spcBef>
                <a:spcPts val="0"/>
              </a:spcBef>
              <a:spcAft>
                <a:spcPts val="0"/>
              </a:spcAft>
              <a:buSzPts val="1400"/>
              <a:buNone/>
            </a:pPr>
            <a:endParaRPr lang="en-US" sz="2400" b="0" i="0" u="none" strike="noStrike" cap="none" dirty="0">
              <a:solidFill>
                <a:schemeClr val="dk1"/>
              </a:solidFill>
              <a:effectLst/>
              <a:latin typeface="+mj-lt"/>
              <a:cs typeface="Calibri"/>
              <a:sym typeface="Calibri"/>
            </a:endParaRPr>
          </a:p>
          <a:p>
            <a:endParaRPr lang="en-US" sz="2800" dirty="0"/>
          </a:p>
        </p:txBody>
      </p:sp>
    </p:spTree>
    <p:extLst>
      <p:ext uri="{BB962C8B-B14F-4D97-AF65-F5344CB8AC3E}">
        <p14:creationId xmlns:p14="http://schemas.microsoft.com/office/powerpoint/2010/main" val="3946950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20" descr="Image result for Q&amp;A&quot;"/>
          <p:cNvPicPr preferRelativeResize="0"/>
          <p:nvPr/>
        </p:nvPicPr>
        <p:blipFill rotWithShape="1">
          <a:blip r:embed="rId3">
            <a:alphaModFix/>
          </a:blip>
          <a:srcRect l="6222" r="-1" b="-1"/>
          <a:stretch/>
        </p:blipFill>
        <p:spPr>
          <a:xfrm>
            <a:off x="20" y="10"/>
            <a:ext cx="12191980" cy="6857990"/>
          </a:xfrm>
          <a:prstGeom prst="rect">
            <a:avLst/>
          </a:prstGeom>
          <a:noFill/>
          <a:ln>
            <a:noFill/>
          </a:ln>
        </p:spPr>
      </p:pic>
      <p:sp>
        <p:nvSpPr>
          <p:cNvPr id="340" name="Google Shape;340;p20"/>
          <p:cNvSpPr/>
          <p:nvPr/>
        </p:nvSpPr>
        <p:spPr>
          <a:xfrm>
            <a:off x="0" y="5320142"/>
            <a:ext cx="12192000" cy="736551"/>
          </a:xfrm>
          <a:prstGeom prst="rect">
            <a:avLst/>
          </a:prstGeom>
          <a:solidFill>
            <a:schemeClr val="lt1">
              <a:alpha val="9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20"/>
          <p:cNvSpPr txBox="1"/>
          <p:nvPr/>
        </p:nvSpPr>
        <p:spPr>
          <a:xfrm>
            <a:off x="523875" y="5317240"/>
            <a:ext cx="11210925" cy="74483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a:solidFill>
                  <a:srgbClr val="262626"/>
                </a:solidFill>
                <a:latin typeface="Arial"/>
                <a:ea typeface="Arial"/>
                <a:cs typeface="Arial"/>
                <a:sym typeface="Arial"/>
              </a:rPr>
              <a:t>Over to you!</a:t>
            </a:r>
            <a:endParaRPr sz="3600">
              <a:solidFill>
                <a:srgbClr val="262626"/>
              </a:solidFill>
              <a:latin typeface="Arial"/>
              <a:ea typeface="Arial"/>
              <a:cs typeface="Arial"/>
              <a:sym typeface="Arial"/>
            </a:endParaRPr>
          </a:p>
        </p:txBody>
      </p:sp>
      <p:cxnSp>
        <p:nvCxnSpPr>
          <p:cNvPr id="342" name="Google Shape;342;p20"/>
          <p:cNvCxnSpPr/>
          <p:nvPr/>
        </p:nvCxnSpPr>
        <p:spPr>
          <a:xfrm>
            <a:off x="0" y="5241983"/>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cxnSp>
        <p:nvCxnSpPr>
          <p:cNvPr id="343" name="Google Shape;343;p20"/>
          <p:cNvCxnSpPr/>
          <p:nvPr/>
        </p:nvCxnSpPr>
        <p:spPr>
          <a:xfrm>
            <a:off x="0" y="6134852"/>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spTree>
    <p:extLst>
      <p:ext uri="{BB962C8B-B14F-4D97-AF65-F5344CB8AC3E}">
        <p14:creationId xmlns:p14="http://schemas.microsoft.com/office/powerpoint/2010/main" val="277288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164601"/>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CONSTANT SUM SCALES </a:t>
            </a:r>
            <a:endParaRPr sz="3200" b="1" dirty="0">
              <a:solidFill>
                <a:schemeClr val="accent1"/>
              </a:solidFill>
              <a:latin typeface="+mj-lt"/>
              <a:ea typeface="Arial"/>
              <a:cs typeface="Arial"/>
              <a:sym typeface="Arial"/>
            </a:endParaRPr>
          </a:p>
        </p:txBody>
      </p:sp>
      <p:pic>
        <p:nvPicPr>
          <p:cNvPr id="3" name="Picture 2" descr="Graphical user interface, text, application&#10;&#10;Description automatically generated">
            <a:extLst>
              <a:ext uri="{FF2B5EF4-FFF2-40B4-BE49-F238E27FC236}">
                <a16:creationId xmlns:a16="http://schemas.microsoft.com/office/drawing/2014/main" id="{110029BF-77B9-7D49-BD55-D645101F6838}"/>
              </a:ext>
            </a:extLst>
          </p:cNvPr>
          <p:cNvPicPr>
            <a:picLocks noChangeAspect="1"/>
          </p:cNvPicPr>
          <p:nvPr/>
        </p:nvPicPr>
        <p:blipFill>
          <a:blip r:embed="rId3"/>
          <a:stretch>
            <a:fillRect/>
          </a:stretch>
        </p:blipFill>
        <p:spPr>
          <a:xfrm>
            <a:off x="4175781" y="960148"/>
            <a:ext cx="7905869" cy="3821170"/>
          </a:xfrm>
          <a:prstGeom prst="rect">
            <a:avLst/>
          </a:prstGeom>
        </p:spPr>
      </p:pic>
      <p:sp>
        <p:nvSpPr>
          <p:cNvPr id="2" name="Rectangle 1">
            <a:extLst>
              <a:ext uri="{FF2B5EF4-FFF2-40B4-BE49-F238E27FC236}">
                <a16:creationId xmlns:a16="http://schemas.microsoft.com/office/drawing/2014/main" id="{9BF69FBF-1226-A586-55AA-D97E8B78F8D2}"/>
              </a:ext>
            </a:extLst>
          </p:cNvPr>
          <p:cNvSpPr/>
          <p:nvPr/>
        </p:nvSpPr>
        <p:spPr>
          <a:xfrm>
            <a:off x="152465" y="4936594"/>
            <a:ext cx="11887070" cy="2616101"/>
          </a:xfrm>
          <a:prstGeom prst="rect">
            <a:avLst/>
          </a:prstGeom>
        </p:spPr>
        <p:txBody>
          <a:bodyPr wrap="square">
            <a:sp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This type of scale enables the consumer to provide a weighting to each of the items measured. This can provide a bit more precision, particularly if one item truly stands out from the others.</a:t>
            </a:r>
          </a:p>
          <a:p>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l">
              <a:buFont typeface="Arial" panose="020B0604020202020204" pitchFamily="34" charset="0"/>
              <a:buChar char="•"/>
            </a:pPr>
            <a:endParaRPr lang="en-US" sz="3600" b="1" dirty="0">
              <a:latin typeface="+mn-lt"/>
            </a:endParaRPr>
          </a:p>
        </p:txBody>
      </p:sp>
    </p:spTree>
    <p:extLst>
      <p:ext uri="{BB962C8B-B14F-4D97-AF65-F5344CB8AC3E}">
        <p14:creationId xmlns:p14="http://schemas.microsoft.com/office/powerpoint/2010/main" val="244614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0" y="133457"/>
            <a:ext cx="11308023"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MAGNITUDE ESTIMATION SCALE </a:t>
            </a:r>
            <a:endParaRPr sz="3200" b="1" dirty="0">
              <a:solidFill>
                <a:schemeClr val="accent1"/>
              </a:solidFill>
              <a:latin typeface="+mj-lt"/>
              <a:ea typeface="Arial"/>
              <a:cs typeface="Arial"/>
              <a:sym typeface="Arial"/>
            </a:endParaRPr>
          </a:p>
        </p:txBody>
      </p:sp>
      <p:pic>
        <p:nvPicPr>
          <p:cNvPr id="5" name="Picture 4" descr="Graphical user interface, text&#10;&#10;Description automatically generated">
            <a:extLst>
              <a:ext uri="{FF2B5EF4-FFF2-40B4-BE49-F238E27FC236}">
                <a16:creationId xmlns:a16="http://schemas.microsoft.com/office/drawing/2014/main" id="{88FA0795-8974-3E49-BC2A-F87F1CED56D1}"/>
              </a:ext>
            </a:extLst>
          </p:cNvPr>
          <p:cNvPicPr>
            <a:picLocks noChangeAspect="1"/>
          </p:cNvPicPr>
          <p:nvPr/>
        </p:nvPicPr>
        <p:blipFill>
          <a:blip r:embed="rId3"/>
          <a:stretch>
            <a:fillRect/>
          </a:stretch>
        </p:blipFill>
        <p:spPr>
          <a:xfrm>
            <a:off x="3535708" y="752235"/>
            <a:ext cx="8504770" cy="4276142"/>
          </a:xfrm>
          <a:prstGeom prst="rect">
            <a:avLst/>
          </a:prstGeom>
        </p:spPr>
      </p:pic>
      <p:sp>
        <p:nvSpPr>
          <p:cNvPr id="2" name="Rectangle 1">
            <a:extLst>
              <a:ext uri="{FF2B5EF4-FFF2-40B4-BE49-F238E27FC236}">
                <a16:creationId xmlns:a16="http://schemas.microsoft.com/office/drawing/2014/main" id="{5891A993-C671-1BE5-B9B1-7E9DA0BE0457}"/>
              </a:ext>
            </a:extLst>
          </p:cNvPr>
          <p:cNvSpPr/>
          <p:nvPr/>
        </p:nvSpPr>
        <p:spPr>
          <a:xfrm>
            <a:off x="152465" y="4936594"/>
            <a:ext cx="11887070" cy="2616101"/>
          </a:xfrm>
          <a:prstGeom prst="rect">
            <a:avLst/>
          </a:prstGeom>
        </p:spPr>
        <p:txBody>
          <a:bodyPr wrap="square">
            <a:sp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This is similar to the Constant Sum Scales though is tied to a particular measure, note how you do not ask that they allocate points from a pool. It is really a comparison of features/requirements.</a:t>
            </a:r>
          </a:p>
          <a:p>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l">
              <a:buFont typeface="Arial" panose="020B0604020202020204" pitchFamily="34" charset="0"/>
              <a:buChar char="•"/>
            </a:pPr>
            <a:endParaRPr lang="en-US" sz="3600" b="1" dirty="0">
              <a:latin typeface="+mn-lt"/>
            </a:endParaRPr>
          </a:p>
        </p:txBody>
      </p:sp>
    </p:spTree>
    <p:extLst>
      <p:ext uri="{BB962C8B-B14F-4D97-AF65-F5344CB8AC3E}">
        <p14:creationId xmlns:p14="http://schemas.microsoft.com/office/powerpoint/2010/main" val="924387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235240"/>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PAIRED COMPARISON </a:t>
            </a:r>
            <a:endParaRPr sz="3200" b="1" dirty="0">
              <a:solidFill>
                <a:schemeClr val="accent1"/>
              </a:solidFill>
              <a:latin typeface="+mj-lt"/>
              <a:ea typeface="Arial"/>
              <a:cs typeface="Arial"/>
              <a:sym typeface="Arial"/>
            </a:endParaRPr>
          </a:p>
        </p:txBody>
      </p:sp>
      <p:pic>
        <p:nvPicPr>
          <p:cNvPr id="3" name="Picture 2" descr="Graphical user interface, text, application&#10;&#10;Description automatically generated">
            <a:extLst>
              <a:ext uri="{FF2B5EF4-FFF2-40B4-BE49-F238E27FC236}">
                <a16:creationId xmlns:a16="http://schemas.microsoft.com/office/drawing/2014/main" id="{D0AC61AC-F146-5C41-B4B6-66F0D9D6E2AD}"/>
              </a:ext>
            </a:extLst>
          </p:cNvPr>
          <p:cNvPicPr>
            <a:picLocks noChangeAspect="1"/>
          </p:cNvPicPr>
          <p:nvPr/>
        </p:nvPicPr>
        <p:blipFill>
          <a:blip r:embed="rId3"/>
          <a:stretch>
            <a:fillRect/>
          </a:stretch>
        </p:blipFill>
        <p:spPr>
          <a:xfrm>
            <a:off x="2987074" y="1417342"/>
            <a:ext cx="8738709" cy="3291980"/>
          </a:xfrm>
          <a:prstGeom prst="rect">
            <a:avLst/>
          </a:prstGeom>
        </p:spPr>
      </p:pic>
      <p:sp>
        <p:nvSpPr>
          <p:cNvPr id="2" name="Rectangle 1">
            <a:extLst>
              <a:ext uri="{FF2B5EF4-FFF2-40B4-BE49-F238E27FC236}">
                <a16:creationId xmlns:a16="http://schemas.microsoft.com/office/drawing/2014/main" id="{AB60C8BE-FE90-B22A-2B75-16BC5EBE8AEA}"/>
              </a:ext>
            </a:extLst>
          </p:cNvPr>
          <p:cNvSpPr/>
          <p:nvPr/>
        </p:nvSpPr>
        <p:spPr>
          <a:xfrm>
            <a:off x="152465" y="4936594"/>
            <a:ext cx="11887070" cy="2062103"/>
          </a:xfrm>
          <a:prstGeom prst="rect">
            <a:avLst/>
          </a:prstGeom>
        </p:spPr>
        <p:txBody>
          <a:bodyPr wrap="square">
            <a:sp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In this Methodology we ask the respondent to choose between two different features. The challenge is that both may be necessary to keep the customer satisfied, though it does provide great feed back when making direct trade offs</a:t>
            </a:r>
            <a:endParaRPr lang="en-US" sz="3200" b="1" dirty="0">
              <a:latin typeface="+mn-lt"/>
            </a:endParaRPr>
          </a:p>
        </p:txBody>
      </p:sp>
    </p:spTree>
    <p:extLst>
      <p:ext uri="{BB962C8B-B14F-4D97-AF65-F5344CB8AC3E}">
        <p14:creationId xmlns:p14="http://schemas.microsoft.com/office/powerpoint/2010/main" val="161575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0" y="134252"/>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MAX-DIFF DESIGN </a:t>
            </a:r>
            <a:endParaRPr sz="3200" b="1" dirty="0">
              <a:solidFill>
                <a:schemeClr val="accent1"/>
              </a:solidFill>
              <a:latin typeface="+mj-lt"/>
              <a:ea typeface="Arial"/>
              <a:cs typeface="Arial"/>
              <a:sym typeface="Arial"/>
            </a:endParaRPr>
          </a:p>
        </p:txBody>
      </p:sp>
      <p:pic>
        <p:nvPicPr>
          <p:cNvPr id="3" name="Picture 2" descr="Graphical user interface, text&#10;&#10;Description automatically generated">
            <a:extLst>
              <a:ext uri="{FF2B5EF4-FFF2-40B4-BE49-F238E27FC236}">
                <a16:creationId xmlns:a16="http://schemas.microsoft.com/office/drawing/2014/main" id="{76B7A8B9-D234-CB46-BA73-6405C6259B17}"/>
              </a:ext>
            </a:extLst>
          </p:cNvPr>
          <p:cNvPicPr>
            <a:picLocks noChangeAspect="1"/>
          </p:cNvPicPr>
          <p:nvPr/>
        </p:nvPicPr>
        <p:blipFill>
          <a:blip r:embed="rId3"/>
          <a:stretch>
            <a:fillRect/>
          </a:stretch>
        </p:blipFill>
        <p:spPr>
          <a:xfrm>
            <a:off x="2667237" y="1279245"/>
            <a:ext cx="9186698" cy="3429902"/>
          </a:xfrm>
          <a:prstGeom prst="rect">
            <a:avLst/>
          </a:prstGeom>
        </p:spPr>
      </p:pic>
      <p:sp>
        <p:nvSpPr>
          <p:cNvPr id="2" name="Rectangle 1">
            <a:extLst>
              <a:ext uri="{FF2B5EF4-FFF2-40B4-BE49-F238E27FC236}">
                <a16:creationId xmlns:a16="http://schemas.microsoft.com/office/drawing/2014/main" id="{707E7662-EF1C-DD05-0C2D-3F506E452B40}"/>
              </a:ext>
            </a:extLst>
          </p:cNvPr>
          <p:cNvSpPr/>
          <p:nvPr/>
        </p:nvSpPr>
        <p:spPr>
          <a:xfrm>
            <a:off x="338064" y="4688585"/>
            <a:ext cx="11549005" cy="2616101"/>
          </a:xfrm>
          <a:prstGeom prst="rect">
            <a:avLst/>
          </a:prstGeom>
        </p:spPr>
        <p:txBody>
          <a:bodyPr wrap="square">
            <a:spAutoFit/>
          </a:bodyPr>
          <a:lstStyle/>
          <a:p>
            <a:r>
              <a:rPr lang="en-US" sz="3200" dirty="0">
                <a:effectLst/>
                <a:latin typeface="Calibri" panose="020F0502020204030204" pitchFamily="34" charset="0"/>
                <a:ea typeface="Calibri" panose="020F0502020204030204" pitchFamily="34" charset="0"/>
                <a:cs typeface="Times New Roman" panose="02020603050405020304" pitchFamily="18" charset="0"/>
              </a:rPr>
              <a:t>In this survey it is not a singular comparison, multiple features are ranked. </a:t>
            </a:r>
            <a:r>
              <a:rPr lang="en-US" sz="3200" dirty="0">
                <a:latin typeface="Calibri" panose="020F0502020204030204" pitchFamily="34" charset="0"/>
                <a:ea typeface="Calibri" panose="020F0502020204030204" pitchFamily="34" charset="0"/>
                <a:cs typeface="Times New Roman" panose="02020603050405020304" pitchFamily="18" charset="0"/>
              </a:rPr>
              <a:t>A (semi)deeper dive into MAX-DIFF at the end of today’s session (time permitting))</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l">
              <a:buFont typeface="Arial" panose="020B0604020202020204" pitchFamily="34" charset="0"/>
              <a:buChar char="•"/>
            </a:pPr>
            <a:endParaRPr lang="en-US" sz="3600" b="1" dirty="0">
              <a:latin typeface="+mn-lt"/>
            </a:endParaRPr>
          </a:p>
        </p:txBody>
      </p:sp>
    </p:spTree>
    <p:extLst>
      <p:ext uri="{BB962C8B-B14F-4D97-AF65-F5344CB8AC3E}">
        <p14:creationId xmlns:p14="http://schemas.microsoft.com/office/powerpoint/2010/main" val="665973289"/>
      </p:ext>
    </p:extLst>
  </p:cSld>
  <p:clrMapOvr>
    <a:masterClrMapping/>
  </p:clrMapOvr>
</p:sld>
</file>

<file path=ppt/theme/theme1.xml><?xml version="1.0" encoding="utf-8"?>
<a:theme xmlns:a="http://schemas.openxmlformats.org/drawingml/2006/main" name="Emeritus">
  <a:themeElements>
    <a:clrScheme name="Emeritus">
      <a:dk1>
        <a:srgbClr val="000000"/>
      </a:dk1>
      <a:lt1>
        <a:srgbClr val="FFFFFF"/>
      </a:lt1>
      <a:dk2>
        <a:srgbClr val="000000"/>
      </a:dk2>
      <a:lt2>
        <a:srgbClr val="FFFFFF"/>
      </a:lt2>
      <a:accent1>
        <a:srgbClr val="00BE6D"/>
      </a:accent1>
      <a:accent2>
        <a:srgbClr val="000000"/>
      </a:accent2>
      <a:accent3>
        <a:srgbClr val="7F7F7F"/>
      </a:accent3>
      <a:accent4>
        <a:srgbClr val="A5A5A5"/>
      </a:accent4>
      <a:accent5>
        <a:srgbClr val="C9C9C9"/>
      </a:accent5>
      <a:accent6>
        <a:srgbClr val="EDEDED"/>
      </a:accent6>
      <a:hlink>
        <a:srgbClr val="00BE6D"/>
      </a:hlink>
      <a:folHlink>
        <a:srgbClr val="00BE6D"/>
      </a:folHlink>
    </a:clrScheme>
    <a:fontScheme name="Emeritus">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0">
          <a:scrgbClr r="0" g="0" b="0"/>
        </a:lnRef>
        <a:fillRef idx="0">
          <a:scrgbClr r="0" g="0" b="0"/>
        </a:fillRef>
        <a:effectRef idx="0">
          <a:scrgbClr r="0" g="0" b="0"/>
        </a:effectRef>
        <a:fontRef idx="minor">
          <a:schemeClr val="lt1"/>
        </a:fontRef>
      </a:style>
    </a:spDef>
    <a:txDef>
      <a:spPr>
        <a:noFill/>
      </a:spPr>
      <a:bodyPr wrap="square" lIns="91440" tIns="91440" rIns="91440" bIns="91440" rtlCol="0" anchor="ctr">
        <a:noAutofit/>
      </a:bodyPr>
      <a:lstStyle>
        <a:defPPr algn="l">
          <a:defRPr sz="1000" dirty="0" err="1" smtClean="0">
            <a:solidFill>
              <a:srgbClr val="000000"/>
            </a:solidFill>
            <a:latin typeface="Montserrat" panose="00000500000000000000" pitchFamily="2" charset="0"/>
          </a:defRPr>
        </a:defPPr>
      </a:lstStyle>
    </a:txDef>
  </a:objectDefaults>
  <a:extraClrSchemeLst/>
  <a:extLst>
    <a:ext uri="{05A4C25C-085E-4340-85A3-A5531E510DB2}">
      <thm15:themeFamily xmlns:thm15="http://schemas.microsoft.com/office/thememl/2012/main" name="Emeritus PPT.potx" id="{051D7298-9CF1-4F7C-AE0E-9FFA128AC21F}" vid="{88CD0C25-86C4-4839-B7C6-DE78F456CF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520A2EDA40074E9699A2C39AF1E97E" ma:contentTypeVersion="11" ma:contentTypeDescription="Create a new document." ma:contentTypeScope="" ma:versionID="d992e9c662992e1d036735a6d9edc9bd">
  <xsd:schema xmlns:xsd="http://www.w3.org/2001/XMLSchema" xmlns:xs="http://www.w3.org/2001/XMLSchema" xmlns:p="http://schemas.microsoft.com/office/2006/metadata/properties" xmlns:ns2="76adb96e-0619-4e48-998c-f0c1f4993010" xmlns:ns3="418ffb1e-4fc0-4b33-b720-c01b743ef8dc" targetNamespace="http://schemas.microsoft.com/office/2006/metadata/properties" ma:root="true" ma:fieldsID="2f7b36fa1cdcd53fb8c3b04ea42d0d81" ns2:_="" ns3:_="">
    <xsd:import namespace="76adb96e-0619-4e48-998c-f0c1f4993010"/>
    <xsd:import namespace="418ffb1e-4fc0-4b33-b720-c01b743ef8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adb96e-0619-4e48-998c-f0c1f4993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8ffb1e-4fc0-4b33-b720-c01b743ef8d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4CC27C-6CF7-4B76-999E-6DAEEF505FAE}">
  <ds:schemaRefs>
    <ds:schemaRef ds:uri="http://schemas.microsoft.com/sharepoint/v3/contenttype/forms"/>
  </ds:schemaRefs>
</ds:datastoreItem>
</file>

<file path=customXml/itemProps2.xml><?xml version="1.0" encoding="utf-8"?>
<ds:datastoreItem xmlns:ds="http://schemas.openxmlformats.org/officeDocument/2006/customXml" ds:itemID="{2E76B027-9C8C-41F7-9F0D-347D0517AB01}">
  <ds:schemaRef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www.w3.org/XML/1998/namespace"/>
    <ds:schemaRef ds:uri="http://purl.org/dc/terms/"/>
    <ds:schemaRef ds:uri="418ffb1e-4fc0-4b33-b720-c01b743ef8dc"/>
    <ds:schemaRef ds:uri="http://schemas.microsoft.com/office/2006/metadata/properties"/>
    <ds:schemaRef ds:uri="76adb96e-0619-4e48-998c-f0c1f4993010"/>
    <ds:schemaRef ds:uri="http://purl.org/dc/elements/1.1/"/>
  </ds:schemaRefs>
</ds:datastoreItem>
</file>

<file path=customXml/itemProps3.xml><?xml version="1.0" encoding="utf-8"?>
<ds:datastoreItem xmlns:ds="http://schemas.openxmlformats.org/officeDocument/2006/customXml" ds:itemID="{1E909572-4B23-4EA3-944A-DF609A2B2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adb96e-0619-4e48-998c-f0c1f4993010"/>
    <ds:schemaRef ds:uri="418ffb1e-4fc0-4b33-b720-c01b743ef8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14275</TotalTime>
  <Words>5748</Words>
  <Application>Microsoft Macintosh PowerPoint</Application>
  <PresentationFormat>Widescreen</PresentationFormat>
  <Paragraphs>482</Paragraphs>
  <Slides>51</Slides>
  <Notes>51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Arial</vt:lpstr>
      <vt:lpstr>Arial</vt:lpstr>
      <vt:lpstr>benton-sans</vt:lpstr>
      <vt:lpstr>Calibri</vt:lpstr>
      <vt:lpstr>Lato</vt:lpstr>
      <vt:lpstr>Lato Extended</vt:lpstr>
      <vt:lpstr>Montserrat</vt:lpstr>
      <vt:lpstr>Roboto</vt:lpstr>
      <vt:lpstr>Times New Roman</vt:lpstr>
      <vt:lpstr>Work Sans</vt:lpstr>
      <vt:lpstr>Emeritus</vt:lpstr>
      <vt:lpstr>Module 7 –Office Hrs with Raunak Goyal Nov  26, 2023 </vt:lpstr>
      <vt:lpstr>MODULE REVIEW – NEW PRODUCT DEVELOPMENT </vt:lpstr>
      <vt:lpstr>MODULE REVIEW – EXPLICIT RESPONSE APPROACHES </vt:lpstr>
      <vt:lpstr>MODULE REVIEW – RATINGS SCALE </vt:lpstr>
      <vt:lpstr>MODULE REVIEW – RANK ORDERING </vt:lpstr>
      <vt:lpstr>MODULE REVIEW – CONSTANT SUM SCALES </vt:lpstr>
      <vt:lpstr>MODULE REVIEW – MAGNITUDE ESTIMATION SCALE </vt:lpstr>
      <vt:lpstr>MODULE REVIEW – PAIRED COMPARISON </vt:lpstr>
      <vt:lpstr>MODULE REVIEW – MAX-DIFF DESIGN </vt:lpstr>
      <vt:lpstr>MODULE REVIEW – KANO CUSTOMER PREFERENCE MATRIX </vt:lpstr>
      <vt:lpstr>Deeper-dive on Kano Model</vt:lpstr>
      <vt:lpstr>Step-by-step guide to using the Kano Model - essence</vt:lpstr>
      <vt:lpstr>Step-by-step guide to using the Kano Model – In a nutshell</vt:lpstr>
      <vt:lpstr>Step-by-step guide to using the Kano Model - Categories</vt:lpstr>
      <vt:lpstr>Step-by-step guide to using the Kano Model - Questions</vt:lpstr>
      <vt:lpstr>Step-by-step guide to using the Kano Model – Evaluation Table</vt:lpstr>
      <vt:lpstr>Step-by-step guide to using the Kano Model – Populating the Table</vt:lpstr>
      <vt:lpstr>Step-by-step guide to using the Kano Model – Scope (Practical Advice) – Part 1</vt:lpstr>
      <vt:lpstr>Step-by-step guide to using the Kano Model – Scope (Practical Advice) – Part 2</vt:lpstr>
      <vt:lpstr>Step-by-step guide to using the Kano Model - Analysis</vt:lpstr>
      <vt:lpstr>Step-by-step guide to using the Kano Model – Analysis - Table</vt:lpstr>
      <vt:lpstr>Step-by-step guide to using the Kano Model – Satisfaction and Dissatisfaction coefficients</vt:lpstr>
      <vt:lpstr>Step-by-step guide to using the Kano Model – Back to essence - Prioritization</vt:lpstr>
      <vt:lpstr>Some (pre-Assignment 7.1) references</vt:lpstr>
      <vt:lpstr>MODULE REVIEW (Repeat)  – DELIGHTERS TRANSITION </vt:lpstr>
      <vt:lpstr>MODULE REVIEW (Repeat) – KANO FUNCTIONAL/DYSFUNCTIONAL </vt:lpstr>
      <vt:lpstr>MODULE REVIEW (Repeat) – KANO QUESTIONNAIRE EXAMPLE </vt:lpstr>
      <vt:lpstr>MODULE REVIEW (repeat) – CUSTOMER SATISFACTION </vt:lpstr>
      <vt:lpstr>MODULE REVIEW (repeat) – KANO EVALUATION TABLE </vt:lpstr>
      <vt:lpstr>MODULE REVIEW (Repeat) – KANO EVALUATION TABLE  </vt:lpstr>
      <vt:lpstr>MODULE REVIEW (Repeat) – DIFFERENT SEGMENTS </vt:lpstr>
      <vt:lpstr>MODULE REVIEW (Repeat) – SATISFACTION/DISATIFICATION </vt:lpstr>
      <vt:lpstr>MODULE REVIEW (Repeat) – KANO MODEL </vt:lpstr>
      <vt:lpstr>ASSIGNMENT 7.1 PROBLEM</vt:lpstr>
      <vt:lpstr>ASSIGNMENT 7.1 SUBMISSION</vt:lpstr>
      <vt:lpstr>ASSIGNMENT 7.1 Rubric</vt:lpstr>
      <vt:lpstr>ASSIGNMENT 7.1 Criteria</vt:lpstr>
      <vt:lpstr>MODULE REVIEW – FACTOR ANALYSIS </vt:lpstr>
      <vt:lpstr>MODULE REVIEW – FACTOR ANALYSIS </vt:lpstr>
      <vt:lpstr>MODULE REVIEW – FACTOR ANALYSIS </vt:lpstr>
      <vt:lpstr>SELF-STUDY ASSIGNMENT 7.2 – PROBLEM</vt:lpstr>
      <vt:lpstr>Factor Analysis App</vt:lpstr>
      <vt:lpstr>Additional discussion about  MAX-DIFF </vt:lpstr>
      <vt:lpstr>Beyond Surveys – about effort (sizing) </vt:lpstr>
      <vt:lpstr>PRIORITIZATION USING RICE MATRIX IS A SIMPLIFICATION</vt:lpstr>
      <vt:lpstr>At the end, mostly PMs just publish: MoSCoW</vt:lpstr>
      <vt:lpstr>ADDITIONAL RESOURCES</vt:lpstr>
      <vt:lpstr>ADDITIONAL RESOURCES</vt:lpstr>
      <vt:lpstr>ADDITIONAL RESOURCES</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Megan McCafferty</dc:creator>
  <cp:lastModifiedBy>Raunak Goyal</cp:lastModifiedBy>
  <cp:revision>26</cp:revision>
  <dcterms:created xsi:type="dcterms:W3CDTF">2021-01-29T12:21:07Z</dcterms:created>
  <dcterms:modified xsi:type="dcterms:W3CDTF">2023-11-26T08:53:41Z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2021-01-11T00:00:00Z</vt:filetime>
  </property>
  <property fmtid="{D5CDD505-2E9C-101B-9397-08002B2CF9AE}" pid="3" name="ContentTypeId">
    <vt:lpwstr>0x010100D0520A2EDA40074E9699A2C39AF1E97E</vt:lpwstr>
  </property>
  <property fmtid="{D5CDD505-2E9C-101B-9397-08002B2CF9AE}" pid="4" name="Creator">
    <vt:lpwstr>Adobe Illustrator 24.3 (Macintosh)</vt:lpwstr>
  </property>
  <property fmtid="{D5CDD505-2E9C-101B-9397-08002B2CF9AE}" pid="5" name="Created">
    <vt:filetime>2021-01-11T00:00:00Z</vt:filetime>
  </property>
</Properties>
</file>